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8" r:id="rId3"/>
    <p:sldId id="257" r:id="rId4"/>
    <p:sldId id="269" r:id="rId5"/>
    <p:sldId id="260" r:id="rId6"/>
    <p:sldId id="270" r:id="rId7"/>
    <p:sldId id="261" r:id="rId8"/>
    <p:sldId id="271" r:id="rId9"/>
    <p:sldId id="262" r:id="rId10"/>
    <p:sldId id="272" r:id="rId11"/>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02" autoAdjust="0"/>
  </p:normalViewPr>
  <p:slideViewPr>
    <p:cSldViewPr snapToGrid="0" snapToObjects="1">
      <p:cViewPr>
        <p:scale>
          <a:sx n="70" d="100"/>
          <a:sy n="70" d="100"/>
        </p:scale>
        <p:origin x="-72" y="19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96909-FC11-9048-A888-C6CA5F4089A7}" type="datetimeFigureOut">
              <a:rPr lang="nl-NL" smtClean="0"/>
              <a:pPr/>
              <a:t>16-10-2014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A07D0-FAD8-8A49-9688-B0132534E48C}" type="slidenum">
              <a:rPr lang="nl-NL" smtClean="0"/>
              <a:pPr/>
              <a:t>‹nr.›</a:t>
            </a:fld>
            <a:endParaRPr lang="nl-NL"/>
          </a:p>
        </p:txBody>
      </p:sp>
    </p:spTree>
    <p:extLst>
      <p:ext uri="{BB962C8B-B14F-4D97-AF65-F5344CB8AC3E}">
        <p14:creationId xmlns:p14="http://schemas.microsoft.com/office/powerpoint/2010/main" val="42832364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creativecommons.org/licenses/by/2.0/deed.e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User:Yuval_Y"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creativecommons.org/licenses/by/3.0/deed.en" TargetMode="External"/><Relationship Id="rId4" Type="http://schemas.openxmlformats.org/officeDocument/2006/relationships/hyperlink" Target="http://en.wikipedia.org/wiki/en:Creative_Comm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creativecommons.org/licenses/by-sa/3.0/deed.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a:t>
            </a:r>
            <a:r>
              <a:rPr lang="nl-NL" dirty="0" err="1" smtClean="0"/>
              <a:t>Walking</a:t>
            </a:r>
            <a:r>
              <a:rPr lang="nl-NL" dirty="0" smtClean="0"/>
              <a:t>_the_</a:t>
            </a:r>
            <a:r>
              <a:rPr lang="nl-NL" dirty="0" err="1" smtClean="0"/>
              <a:t>trails</a:t>
            </a:r>
            <a:r>
              <a:rPr lang="nl-NL" dirty="0" smtClean="0"/>
              <a:t>_</a:t>
            </a:r>
            <a:r>
              <a:rPr lang="nl-NL" dirty="0" err="1" smtClean="0"/>
              <a:t>with</a:t>
            </a:r>
            <a:r>
              <a:rPr lang="nl-NL" dirty="0" smtClean="0"/>
              <a:t>_the_dog_%287018785525%29.jpg</a:t>
            </a:r>
          </a:p>
          <a:p>
            <a:r>
              <a:rPr lang="nl-NL" dirty="0" smtClean="0"/>
              <a:t>Auteur: </a:t>
            </a:r>
            <a:r>
              <a:rPr lang="nl-NL" dirty="0" err="1" smtClean="0"/>
              <a:t>vastateparkstaff</a:t>
            </a:r>
            <a:r>
              <a:rPr lang="nl-NL" baseline="0" dirty="0" smtClean="0"/>
              <a:t>  -  </a:t>
            </a:r>
            <a:r>
              <a:rPr lang="nl-NL" dirty="0" err="1" smtClean="0"/>
              <a:t>https</a:t>
            </a:r>
            <a:r>
              <a:rPr lang="nl-NL" dirty="0" smtClean="0"/>
              <a:t>://</a:t>
            </a:r>
            <a:r>
              <a:rPr lang="nl-NL" dirty="0" err="1" smtClean="0"/>
              <a:t>www.flickr.com</a:t>
            </a:r>
            <a:r>
              <a:rPr lang="nl-NL" dirty="0" smtClean="0"/>
              <a:t>/</a:t>
            </a:r>
            <a:r>
              <a:rPr lang="nl-NL" dirty="0" err="1" smtClean="0"/>
              <a:t>people</a:t>
            </a:r>
            <a:r>
              <a:rPr lang="nl-NL" dirty="0" smtClean="0"/>
              <a:t>/37922399@N05</a:t>
            </a:r>
          </a:p>
          <a:p>
            <a:r>
              <a:rPr lang="nl-NL" dirty="0" smtClean="0"/>
              <a:t>Licentie: </a:t>
            </a:r>
            <a:r>
              <a:rPr lang="nl-NL" dirty="0" smtClean="0">
                <a:hlinkClick r:id="rId3" tooltip="w:en:Creative Commons"/>
              </a:rPr>
              <a:t>Creative Commons</a:t>
            </a:r>
            <a:r>
              <a:rPr lang="nl-NL" dirty="0" smtClean="0"/>
              <a:t> </a:t>
            </a:r>
            <a:r>
              <a:rPr lang="nl-NL" dirty="0" smtClean="0">
                <a:hlinkClick r:id="rId4"/>
              </a:rPr>
              <a:t>Attribution 2.0 Generic</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/File:Big_blue_dog_</a:t>
            </a:r>
            <a:r>
              <a:rPr lang="nl-NL" dirty="0" err="1" smtClean="0"/>
              <a:t>on</a:t>
            </a:r>
            <a:r>
              <a:rPr lang="nl-NL" dirty="0" smtClean="0"/>
              <a:t>_a_</a:t>
            </a:r>
            <a:r>
              <a:rPr lang="nl-NL" dirty="0" err="1" smtClean="0"/>
              <a:t>leash</a:t>
            </a:r>
            <a:r>
              <a:rPr lang="nl-NL" dirty="0" smtClean="0"/>
              <a:t>_%28Acre,_Israel,_2007%29.jpg</a:t>
            </a:r>
          </a:p>
          <a:p>
            <a:r>
              <a:rPr lang="nl-NL" dirty="0" smtClean="0"/>
              <a:t>Auteur: </a:t>
            </a:r>
            <a:r>
              <a:rPr lang="nl-NL" dirty="0" smtClean="0">
                <a:hlinkClick r:id="rId3" tooltip="User:Yuval Y"/>
              </a:rPr>
              <a:t>Yuval Y</a:t>
            </a:r>
            <a:r>
              <a:rPr lang="nl-NL" dirty="0" smtClean="0"/>
              <a:t>  http://</a:t>
            </a:r>
            <a:r>
              <a:rPr lang="nl-NL" dirty="0" err="1" smtClean="0"/>
              <a:t>commons.wikimedia.org</a:t>
            </a:r>
            <a:r>
              <a:rPr lang="nl-NL" dirty="0" smtClean="0"/>
              <a:t>/</a:t>
            </a:r>
            <a:r>
              <a:rPr lang="nl-NL" dirty="0" err="1" smtClean="0"/>
              <a:t>wiki</a:t>
            </a:r>
            <a:r>
              <a:rPr lang="nl-NL" dirty="0" smtClean="0"/>
              <a:t>/User:</a:t>
            </a:r>
            <a:r>
              <a:rPr lang="nl-NL" dirty="0" err="1" smtClean="0"/>
              <a:t>Yuval</a:t>
            </a:r>
            <a:r>
              <a:rPr lang="nl-NL" dirty="0" smtClean="0"/>
              <a:t>_Y</a:t>
            </a:r>
          </a:p>
          <a:p>
            <a:r>
              <a:rPr lang="nl-NL" dirty="0" smtClean="0"/>
              <a:t>Licentie:</a:t>
            </a:r>
            <a:r>
              <a:rPr lang="nl-NL" baseline="0" dirty="0" smtClean="0"/>
              <a:t> </a:t>
            </a:r>
            <a:r>
              <a:rPr lang="nl-NL" dirty="0" smtClean="0">
                <a:hlinkClick r:id="rId4" tooltip="w:en:Creative Commons"/>
              </a:rPr>
              <a:t>Creative Commons</a:t>
            </a:r>
            <a:r>
              <a:rPr lang="nl-NL" dirty="0" smtClean="0"/>
              <a:t> </a:t>
            </a:r>
            <a:r>
              <a:rPr lang="nl-NL" dirty="0" smtClean="0">
                <a:hlinkClick r:id="rId5"/>
              </a:rPr>
              <a:t>Attribution 3.0 Unported</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3</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armymedicine</a:t>
            </a:r>
            <a:r>
              <a:rPr lang="nl-NL" baseline="0" dirty="0" smtClean="0"/>
              <a:t>/5693286790/</a:t>
            </a:r>
          </a:p>
          <a:p>
            <a:r>
              <a:rPr lang="nl-NL" baseline="0" dirty="0" smtClean="0"/>
              <a:t>Auteur: </a:t>
            </a:r>
            <a:r>
              <a:rPr lang="nl-NL" baseline="0" dirty="0" err="1" smtClean="0"/>
              <a:t>Army</a:t>
            </a:r>
            <a:r>
              <a:rPr lang="nl-NL" baseline="0" dirty="0" smtClean="0"/>
              <a:t> </a:t>
            </a:r>
            <a:r>
              <a:rPr lang="nl-NL" baseline="0" dirty="0" err="1" smtClean="0"/>
              <a:t>Medicine</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armymedicine</a:t>
            </a:r>
            <a:r>
              <a:rPr lang="nl-NL" baseline="0" dirty="0" smtClean="0"/>
              <a:t>/</a:t>
            </a:r>
          </a:p>
          <a:p>
            <a:r>
              <a:rPr lang="nl-NL" baseline="0" dirty="0" smtClean="0"/>
              <a:t>Licentie: </a:t>
            </a:r>
            <a:r>
              <a:rPr lang="nl-NL" baseline="0" dirty="0" err="1" smtClean="0"/>
              <a:t>https</a:t>
            </a:r>
            <a:r>
              <a:rPr lang="nl-NL" baseline="0" dirty="0" smtClean="0"/>
              <a:t>://</a:t>
            </a:r>
            <a:r>
              <a:rPr lang="nl-NL" baseline="0" dirty="0" err="1" smtClean="0"/>
              <a:t>creativecommons.org</a:t>
            </a:r>
            <a:r>
              <a:rPr lang="nl-NL" baseline="0" dirty="0" smtClean="0"/>
              <a:t>/</a:t>
            </a:r>
            <a:r>
              <a:rPr lang="nl-NL" baseline="0" dirty="0" err="1" smtClean="0"/>
              <a:t>licenses</a:t>
            </a:r>
            <a:r>
              <a:rPr lang="nl-NL" baseline="0" dirty="0" smtClean="0"/>
              <a:t>/</a:t>
            </a:r>
            <a:r>
              <a:rPr lang="nl-NL" baseline="0" dirty="0" err="1" smtClean="0"/>
              <a:t>by</a:t>
            </a:r>
            <a:r>
              <a:rPr lang="nl-NL" baseline="0"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5</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barretthall</a:t>
            </a:r>
            <a:r>
              <a:rPr lang="nl-NL" baseline="0" dirty="0" smtClean="0"/>
              <a:t>/3289317664/</a:t>
            </a:r>
          </a:p>
          <a:p>
            <a:r>
              <a:rPr lang="nl-NL" baseline="0" dirty="0" smtClean="0"/>
              <a:t>Auteur: </a:t>
            </a:r>
            <a:r>
              <a:rPr lang="nl-NL" baseline="0" dirty="0" err="1" smtClean="0"/>
              <a:t>popofatticus</a:t>
            </a:r>
            <a:r>
              <a:rPr lang="nl-NL" baseline="0" dirty="0" smtClean="0"/>
              <a:t> </a:t>
            </a:r>
            <a:r>
              <a:rPr lang="nl-NL" baseline="0" dirty="0" err="1" smtClean="0"/>
              <a:t>https</a:t>
            </a:r>
            <a:r>
              <a:rPr lang="nl-NL" baseline="0" dirty="0" smtClean="0"/>
              <a:t>://</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barretthall</a:t>
            </a:r>
            <a:r>
              <a:rPr lang="nl-NL" baseline="0" dirty="0" smtClean="0"/>
              <a:t>/</a:t>
            </a:r>
          </a:p>
          <a:p>
            <a:r>
              <a:rPr lang="nl-NL" baseline="0" dirty="0" smtClean="0"/>
              <a:t>Licentie: </a:t>
            </a:r>
            <a:r>
              <a:rPr lang="nl-NL" baseline="0" dirty="0" err="1" smtClean="0"/>
              <a:t>https</a:t>
            </a:r>
            <a:r>
              <a:rPr lang="nl-NL" baseline="0" dirty="0" smtClean="0"/>
              <a:t>://</a:t>
            </a:r>
            <a:r>
              <a:rPr lang="nl-NL" baseline="0" dirty="0" err="1" smtClean="0"/>
              <a:t>creativecommons.org</a:t>
            </a:r>
            <a:r>
              <a:rPr lang="nl-NL" baseline="0" dirty="0" smtClean="0"/>
              <a:t>/</a:t>
            </a:r>
            <a:r>
              <a:rPr lang="nl-NL" baseline="0" dirty="0" err="1" smtClean="0"/>
              <a:t>licenses</a:t>
            </a:r>
            <a:r>
              <a:rPr lang="nl-NL" baseline="0" dirty="0" smtClean="0"/>
              <a:t>/</a:t>
            </a:r>
            <a:r>
              <a:rPr lang="nl-NL" baseline="0" dirty="0" err="1" smtClean="0"/>
              <a:t>by</a:t>
            </a:r>
            <a:r>
              <a:rPr lang="nl-NL" baseline="0"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7</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Bron:http://</a:t>
            </a:r>
            <a:r>
              <a:rPr lang="nl-NL" dirty="0" err="1" smtClean="0"/>
              <a:t>en.wikipedia.org</a:t>
            </a:r>
            <a:r>
              <a:rPr lang="nl-NL" dirty="0" smtClean="0"/>
              <a:t>/</a:t>
            </a:r>
            <a:r>
              <a:rPr lang="nl-NL" dirty="0" err="1" smtClean="0"/>
              <a:t>wiki</a:t>
            </a:r>
            <a:r>
              <a:rPr lang="nl-NL" dirty="0" smtClean="0"/>
              <a:t>/</a:t>
            </a:r>
            <a:r>
              <a:rPr lang="nl-NL" dirty="0" err="1" smtClean="0"/>
              <a:t>St.</a:t>
            </a:r>
            <a:r>
              <a:rPr lang="nl-NL" dirty="0" smtClean="0"/>
              <a:t>_Bernard_%28dog%29#mediaviewer/File:Hummel_</a:t>
            </a:r>
            <a:r>
              <a:rPr lang="nl-NL" dirty="0" err="1" smtClean="0"/>
              <a:t>Vedor</a:t>
            </a:r>
            <a:r>
              <a:rPr lang="nl-NL" dirty="0" smtClean="0"/>
              <a:t>_</a:t>
            </a:r>
            <a:r>
              <a:rPr lang="nl-NL" dirty="0" err="1" smtClean="0"/>
              <a:t>vd</a:t>
            </a:r>
            <a:r>
              <a:rPr lang="nl-NL" dirty="0" smtClean="0"/>
              <a:t>_</a:t>
            </a:r>
            <a:r>
              <a:rPr lang="nl-NL" dirty="0" err="1" smtClean="0"/>
              <a:t>Robandahoeve.jpg</a:t>
            </a:r>
            <a:endParaRPr lang="nl-NL" dirty="0" smtClean="0"/>
          </a:p>
          <a:p>
            <a:r>
              <a:rPr lang="nl-NL" dirty="0" smtClean="0"/>
              <a:t>Auteur: </a:t>
            </a:r>
            <a:r>
              <a:rPr lang="nl-NL" dirty="0" err="1" smtClean="0"/>
              <a:t>Blanky</a:t>
            </a:r>
            <a:r>
              <a:rPr lang="nl-NL" dirty="0" smtClean="0"/>
              <a:t> http://</a:t>
            </a:r>
            <a:r>
              <a:rPr lang="nl-NL" dirty="0" err="1" smtClean="0"/>
              <a:t>commons.wikimedia.org</a:t>
            </a:r>
            <a:r>
              <a:rPr lang="nl-NL" dirty="0" smtClean="0"/>
              <a:t>/</a:t>
            </a:r>
            <a:r>
              <a:rPr lang="nl-NL" dirty="0" err="1" smtClean="0"/>
              <a:t>w</a:t>
            </a:r>
            <a:r>
              <a:rPr lang="nl-NL" dirty="0" smtClean="0"/>
              <a:t>/</a:t>
            </a:r>
            <a:r>
              <a:rPr lang="nl-NL" dirty="0" err="1" smtClean="0"/>
              <a:t>index.php</a:t>
            </a:r>
            <a:r>
              <a:rPr lang="nl-NL" dirty="0" smtClean="0"/>
              <a:t>?</a:t>
            </a:r>
            <a:r>
              <a:rPr lang="nl-NL" dirty="0" err="1" smtClean="0"/>
              <a:t>title</a:t>
            </a:r>
            <a:r>
              <a:rPr lang="nl-NL" dirty="0" smtClean="0"/>
              <a:t>=User:</a:t>
            </a:r>
            <a:r>
              <a:rPr lang="nl-NL" dirty="0" err="1" smtClean="0"/>
              <a:t>Blanky</a:t>
            </a:r>
            <a:r>
              <a:rPr lang="nl-NL" dirty="0" smtClean="0"/>
              <a:t>&amp;</a:t>
            </a:r>
            <a:r>
              <a:rPr lang="nl-NL" dirty="0" err="1" smtClean="0"/>
              <a:t>action</a:t>
            </a:r>
            <a:r>
              <a:rPr lang="nl-NL" dirty="0" smtClean="0"/>
              <a:t>=</a:t>
            </a:r>
            <a:r>
              <a:rPr lang="nl-NL" dirty="0" err="1" smtClean="0"/>
              <a:t>edit</a:t>
            </a:r>
            <a:r>
              <a:rPr lang="nl-NL" dirty="0" smtClean="0"/>
              <a:t>&amp;redlink=1</a:t>
            </a:r>
          </a:p>
          <a:p>
            <a:r>
              <a:rPr lang="nl-NL" dirty="0" smtClean="0"/>
              <a:t>Licentie: </a:t>
            </a:r>
            <a:r>
              <a:rPr lang="nl-NL" dirty="0" smtClean="0">
                <a:hlinkClick r:id="rId3" tooltip="w:en:Creative Commons"/>
              </a:rPr>
              <a:t>Creative Commons</a:t>
            </a:r>
            <a:r>
              <a:rPr lang="nl-NL" dirty="0" smtClean="0"/>
              <a:t> </a:t>
            </a:r>
            <a:r>
              <a:rPr lang="nl-NL" dirty="0" smtClean="0">
                <a:hlinkClick r:id="rId4"/>
              </a:rPr>
              <a:t>Attribution-Share Alike 3.0 Unported</a:t>
            </a:r>
            <a:endParaRPr lang="nl-NL" dirty="0" smtClean="0"/>
          </a:p>
          <a:p>
            <a:endParaRPr lang="nl-NL" dirty="0" smtClean="0"/>
          </a:p>
          <a:p>
            <a:r>
              <a:rPr lang="nl-NL" dirty="0" smtClean="0"/>
              <a:t>Bron:</a:t>
            </a:r>
            <a:r>
              <a:rPr lang="nl-NL" baseline="0" dirty="0" smtClean="0"/>
              <a:t> http://</a:t>
            </a:r>
            <a:r>
              <a:rPr lang="nl-NL" baseline="0" dirty="0" err="1" smtClean="0"/>
              <a:t>commons.wikimedia.org</a:t>
            </a:r>
            <a:r>
              <a:rPr lang="nl-NL" baseline="0" dirty="0" smtClean="0"/>
              <a:t>/</a:t>
            </a:r>
            <a:r>
              <a:rPr lang="nl-NL" baseline="0" dirty="0" err="1" smtClean="0"/>
              <a:t>wiki</a:t>
            </a:r>
            <a:r>
              <a:rPr lang="nl-NL" baseline="0" dirty="0" smtClean="0"/>
              <a:t>/File:</a:t>
            </a:r>
            <a:r>
              <a:rPr lang="nl-NL" baseline="0" dirty="0" err="1" smtClean="0"/>
              <a:t>St.</a:t>
            </a:r>
            <a:r>
              <a:rPr lang="nl-NL" baseline="0" dirty="0" smtClean="0"/>
              <a:t>_Bernard_puppy_001.jpg</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smtClean="0"/>
              <a:t>Auteur: </a:t>
            </a:r>
            <a:r>
              <a:rPr lang="nl-NL" b="1" dirty="0" err="1" smtClean="0"/>
              <a:t>anjing</a:t>
            </a:r>
            <a:r>
              <a:rPr lang="nl-NL" b="1" dirty="0" smtClean="0"/>
              <a:t> </a:t>
            </a:r>
            <a:r>
              <a:rPr lang="nl-NL" b="1" dirty="0" err="1" smtClean="0"/>
              <a:t>kecilku</a:t>
            </a:r>
            <a:endParaRPr lang="nl-NL" baseline="0" dirty="0" smtClean="0"/>
          </a:p>
          <a:p>
            <a:r>
              <a:rPr lang="nl-NL" baseline="0" dirty="0" smtClean="0"/>
              <a:t>Licentie:</a:t>
            </a:r>
            <a:r>
              <a:rPr lang="nl-NL" dirty="0" smtClean="0">
                <a:hlinkClick r:id="rId3" tooltip="w:en:Creative Commons"/>
              </a:rPr>
              <a:t>Creative Commons</a:t>
            </a:r>
            <a:r>
              <a:rPr lang="nl-NL" dirty="0" smtClean="0"/>
              <a:t> </a:t>
            </a:r>
            <a:r>
              <a:rPr lang="nl-NL" dirty="0" smtClean="0">
                <a:hlinkClick r:id="rId4"/>
              </a:rPr>
              <a:t>Attribution-Share Alike 3.0 Unported</a:t>
            </a:r>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16-10-2014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59A91-F69F-2440-B9EC-98D43C5C3862}" type="datetimeFigureOut">
              <a:rPr lang="nl-NL" smtClean="0"/>
              <a:pPr/>
              <a:t>16-10-2014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01EEA-ED29-8346-8822-3B6D9854D8B9}"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284054" y="200015"/>
            <a:ext cx="8569812" cy="5736816"/>
          </a:xfrm>
          <a:prstGeom prst="rect">
            <a:avLst/>
          </a:prstGeom>
        </p:spPr>
      </p:pic>
      <p:graphicFrame>
        <p:nvGraphicFramePr>
          <p:cNvPr id="8" name="Tabel 7"/>
          <p:cNvGraphicFramePr>
            <a:graphicFrameLocks noGrp="1"/>
          </p:cNvGraphicFramePr>
          <p:nvPr>
            <p:extLst>
              <p:ext uri="{D42A27DB-BD31-4B8C-83A1-F6EECF244321}">
                <p14:modId xmlns:p14="http://schemas.microsoft.com/office/powerpoint/2010/main" val="4163119219"/>
              </p:ext>
            </p:extLst>
          </p:nvPr>
        </p:nvGraphicFramePr>
        <p:xfrm>
          <a:off x="101025" y="6097268"/>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1 UITLATEN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Uitlaten betekent een einde wandelen zodat de hond kan plassen of </a:t>
                      </a:r>
                      <a:r>
                        <a:rPr lang="nl-NL" b="0" dirty="0" err="1" smtClean="0">
                          <a:solidFill>
                            <a:srgbClr val="000000"/>
                          </a:solidFill>
                        </a:rPr>
                        <a:t>kaka</a:t>
                      </a:r>
                      <a:r>
                        <a:rPr lang="nl-NL" b="0" dirty="0" smtClean="0">
                          <a:solidFill>
                            <a:srgbClr val="000000"/>
                          </a:solidFill>
                        </a:rPr>
                        <a:t> doen</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Huisdieren: honden</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494383812"/>
              </p:ext>
            </p:extLst>
          </p:nvPr>
        </p:nvGraphicFramePr>
        <p:xfrm>
          <a:off x="197893" y="290015"/>
          <a:ext cx="8755356" cy="588264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baseline="0" dirty="0" smtClean="0"/>
                        <a:t> volwassen</a:t>
                      </a:r>
                      <a:endParaRPr lang="nl-NL" sz="1600" dirty="0"/>
                    </a:p>
                  </a:txBody>
                  <a:tcPr/>
                </a:tc>
                <a:tc>
                  <a:txBody>
                    <a:bodyPr/>
                    <a:lstStyle/>
                    <a:p>
                      <a:r>
                        <a:rPr lang="nl-BE" sz="1600" dirty="0" smtClean="0"/>
                        <a:t>En onze laatste foto is een foto van een volwassen hond. Deze hond is geen kind meer. Hij zal niet meer groeien. De kleine foto toont hoe hij eruit zag als pup. Wat zie je op</a:t>
                      </a:r>
                      <a:r>
                        <a:rPr lang="nl-BE" sz="1600" baseline="0" dirty="0" smtClean="0"/>
                        <a:t> de grote foto?</a:t>
                      </a:r>
                      <a:endParaRPr lang="nl-BE" sz="1600" dirty="0"/>
                    </a:p>
                  </a:txBody>
                  <a:tcPr/>
                </a:tc>
              </a:tr>
              <a:tr h="175512">
                <a:tc>
                  <a:txBody>
                    <a:bodyPr/>
                    <a:lstStyle/>
                    <a:p>
                      <a:r>
                        <a:rPr lang="nl-NL" sz="1600" dirty="0" smtClean="0"/>
                        <a:t>Vraag over prent</a:t>
                      </a:r>
                      <a:endParaRPr lang="nl-NL" sz="1600" dirty="0"/>
                    </a:p>
                  </a:txBody>
                  <a:tcPr/>
                </a:tc>
                <a:tc>
                  <a:txBody>
                    <a:bodyPr/>
                    <a:lstStyle/>
                    <a:p>
                      <a:r>
                        <a:rPr lang="nl-BE" sz="1600" dirty="0" smtClean="0"/>
                        <a:t>Wat is een verschil tussen de pup en de volwassen hond? </a:t>
                      </a:r>
                      <a:r>
                        <a:rPr lang="nl-NL" sz="1600" dirty="0" smtClean="0">
                          <a:sym typeface="Wingdings"/>
                        </a:rPr>
                        <a:t> </a:t>
                      </a:r>
                      <a:r>
                        <a:rPr lang="nl-BE" sz="1600" i="1" dirty="0" smtClean="0">
                          <a:sym typeface="Wingdings"/>
                        </a:rPr>
                        <a:t>De</a:t>
                      </a:r>
                      <a:r>
                        <a:rPr lang="nl-BE" sz="1600" i="1" baseline="0" dirty="0" smtClean="0">
                          <a:sym typeface="Wingdings"/>
                        </a:rPr>
                        <a:t> volwassen hond is groter.</a:t>
                      </a:r>
                      <a:endParaRPr lang="nl-BE" sz="1600" u="sng"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volwassen</a:t>
                      </a:r>
                      <a:endParaRPr lang="nl-NL" sz="1600" dirty="0"/>
                    </a:p>
                  </a:txBody>
                  <a:tcPr/>
                </a:tc>
                <a:tc>
                  <a:txBody>
                    <a:bodyPr/>
                    <a:lstStyle/>
                    <a:p>
                      <a:r>
                        <a:rPr lang="nl-BE" sz="1600" dirty="0" smtClean="0"/>
                        <a:t>Een volwassen hond is geen kind meer en zal niet meer groeien.</a:t>
                      </a:r>
                      <a:endParaRPr lang="nl-BE"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In het </a:t>
                      </a:r>
                      <a:r>
                        <a:rPr lang="nl-NL" sz="1600" dirty="0" err="1" smtClean="0"/>
                        <a:t>infoboek</a:t>
                      </a:r>
                      <a:r>
                        <a:rPr lang="nl-NL" sz="1600" dirty="0" smtClean="0"/>
                        <a:t> leer</a:t>
                      </a:r>
                      <a:r>
                        <a:rPr lang="nl-NL" sz="1600" baseline="0" dirty="0" smtClean="0"/>
                        <a:t> je dat honden op 1 jaar al volwassen zijn.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 noem je deze grote hond</a:t>
                      </a:r>
                      <a:r>
                        <a:rPr lang="nl-NL" sz="1600" i="1" dirty="0" smtClean="0"/>
                        <a:t>? </a:t>
                      </a:r>
                      <a:r>
                        <a:rPr lang="nl-NL" sz="1600" dirty="0" smtClean="0">
                          <a:sym typeface="Wingdings"/>
                        </a:rPr>
                        <a:t> </a:t>
                      </a:r>
                      <a:r>
                        <a:rPr lang="nl-NL" sz="1600" i="1" dirty="0" smtClean="0">
                          <a:sym typeface="Wingdings"/>
                        </a:rPr>
                        <a:t>Volwassen.</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BE" sz="1600" dirty="0" smtClean="0"/>
                        <a:t>Zal deze hond nog groeien</a:t>
                      </a:r>
                      <a:r>
                        <a:rPr lang="nl-NL" sz="1600" dirty="0" smtClean="0"/>
                        <a:t>? </a:t>
                      </a:r>
                      <a:r>
                        <a:rPr lang="nl-NL" sz="1600" dirty="0" smtClean="0">
                          <a:sym typeface="Wingdings"/>
                        </a:rPr>
                        <a:t> </a:t>
                      </a:r>
                      <a:r>
                        <a:rPr lang="nl-NL" sz="1600" i="1" dirty="0" smtClean="0">
                          <a:sym typeface="Wingdings"/>
                        </a:rPr>
                        <a:t>Neen.</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a:t>
                      </a:r>
                      <a:r>
                        <a:rPr lang="nl-NL" sz="1600" baseline="0" dirty="0" smtClean="0"/>
                        <a:t> noem je een hond die geen kind meer is en niet meer zal groeien</a:t>
                      </a:r>
                      <a:r>
                        <a:rPr lang="nl-NL" sz="1600" dirty="0" smtClean="0"/>
                        <a:t>? </a:t>
                      </a:r>
                      <a:r>
                        <a:rPr lang="nl-NL" sz="1600" dirty="0" smtClean="0">
                          <a:sym typeface="Wingdings"/>
                        </a:rPr>
                        <a:t> </a:t>
                      </a:r>
                      <a:r>
                        <a:rPr lang="nl-NL" sz="1600" i="1" dirty="0" smtClean="0">
                          <a:sym typeface="Wingdings"/>
                        </a:rPr>
                        <a:t>Volwassen.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Heb je al eens een volwassen hond gezien? Of een hond die niet volwassen is?</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volwassen</a:t>
                      </a:r>
                      <a:endParaRPr lang="nl-NL" sz="1600" dirty="0"/>
                    </a:p>
                  </a:txBody>
                  <a:tcPr/>
                </a:tc>
                <a:tc>
                  <a:txBody>
                    <a:bodyPr/>
                    <a:lstStyle/>
                    <a:p>
                      <a:r>
                        <a:rPr lang="nl-BE" sz="1600" dirty="0" smtClean="0"/>
                        <a:t>Een volwassen hond is geen kind meer en zal niet meer groeien.</a:t>
                      </a:r>
                      <a:endParaRPr lang="nl-BE"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 noem je deze grote hond</a:t>
                      </a:r>
                      <a:r>
                        <a:rPr lang="nl-NL" sz="1600" i="1" dirty="0" smtClean="0"/>
                        <a:t>? </a:t>
                      </a:r>
                      <a:r>
                        <a:rPr lang="nl-NL" sz="1600" dirty="0" smtClean="0">
                          <a:sym typeface="Wingdings"/>
                        </a:rPr>
                        <a:t> </a:t>
                      </a:r>
                      <a:r>
                        <a:rPr lang="nl-NL" sz="1600" i="1" dirty="0" smtClean="0">
                          <a:sym typeface="Wingdings"/>
                        </a:rPr>
                        <a:t>Volwassen.</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BE" sz="1600" dirty="0" smtClean="0"/>
                        <a:t>Zal deze hond nog groeien</a:t>
                      </a:r>
                      <a:r>
                        <a:rPr lang="nl-NL" sz="1600" dirty="0" smtClean="0"/>
                        <a:t>? </a:t>
                      </a:r>
                      <a:r>
                        <a:rPr lang="nl-NL" sz="1600" dirty="0" smtClean="0">
                          <a:sym typeface="Wingdings"/>
                        </a:rPr>
                        <a:t> </a:t>
                      </a:r>
                      <a:r>
                        <a:rPr lang="nl-NL" sz="1600" i="1" dirty="0" smtClean="0">
                          <a:sym typeface="Wingdings"/>
                        </a:rPr>
                        <a:t>Neen.</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a:t>
                      </a:r>
                      <a:r>
                        <a:rPr lang="nl-NL" sz="1600" baseline="0" dirty="0" smtClean="0"/>
                        <a:t> noem je een hond die geen kind meer is en niet meer zal groeien</a:t>
                      </a:r>
                      <a:r>
                        <a:rPr lang="nl-NL" sz="1600" dirty="0" smtClean="0"/>
                        <a:t>? </a:t>
                      </a:r>
                      <a:r>
                        <a:rPr lang="nl-NL" sz="1600" dirty="0" smtClean="0">
                          <a:sym typeface="Wingdings"/>
                        </a:rPr>
                        <a:t> </a:t>
                      </a:r>
                      <a:r>
                        <a:rPr lang="nl-NL" sz="1600" i="1" dirty="0" smtClean="0">
                          <a:sym typeface="Wingdings"/>
                        </a:rPr>
                        <a:t>Volwassen.</a:t>
                      </a:r>
                      <a:endParaRPr lang="nl-NL" sz="1600" i="1" dirty="0" smtClean="0"/>
                    </a:p>
                  </a:txBody>
                  <a:tcPr/>
                </a:tc>
              </a:tr>
            </a:tbl>
          </a:graphicData>
        </a:graphic>
      </p:graphicFrame>
    </p:spTree>
    <p:extLst>
      <p:ext uri="{BB962C8B-B14F-4D97-AF65-F5344CB8AC3E}">
        <p14:creationId xmlns:p14="http://schemas.microsoft.com/office/powerpoint/2010/main" val="3305621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ext uri="{D42A27DB-BD31-4B8C-83A1-F6EECF244321}">
                <p14:modId xmlns:p14="http://schemas.microsoft.com/office/powerpoint/2010/main" val="3025181976"/>
              </p:ext>
            </p:extLst>
          </p:nvPr>
        </p:nvGraphicFramePr>
        <p:xfrm>
          <a:off x="75063" y="262795"/>
          <a:ext cx="8755356" cy="563880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uitlaten</a:t>
                      </a:r>
                      <a:endParaRPr lang="nl-NL" sz="1600" dirty="0"/>
                    </a:p>
                  </a:txBody>
                  <a:tcPr/>
                </a:tc>
                <a:tc>
                  <a:txBody>
                    <a:bodyPr/>
                    <a:lstStyle/>
                    <a:p>
                      <a:r>
                        <a:rPr lang="nl-BE" sz="1600" dirty="0" smtClean="0"/>
                        <a:t>Kijk, op deze foto zie je hoe mama de hond uitlaat. Uitlaten betekent een eindje gaan wandelen zodat de hond kan plassen of </a:t>
                      </a:r>
                      <a:r>
                        <a:rPr lang="nl-BE" sz="1600" dirty="0" err="1" smtClean="0"/>
                        <a:t>kaka</a:t>
                      </a:r>
                      <a:r>
                        <a:rPr lang="nl-BE" sz="1600" dirty="0" smtClean="0"/>
                        <a:t> doen. Mama gaat een eindje wandelen met de hond. Wat zie je op de foto?</a:t>
                      </a:r>
                      <a:endParaRPr lang="nl-BE"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Waar laat mama</a:t>
                      </a:r>
                      <a:r>
                        <a:rPr lang="nl-NL" sz="1600" baseline="0" dirty="0" smtClean="0"/>
                        <a:t> de hond uit? </a:t>
                      </a:r>
                      <a:r>
                        <a:rPr lang="nl-NL" sz="1600" dirty="0" smtClean="0">
                          <a:sym typeface="Wingdings"/>
                        </a:rPr>
                        <a:t> </a:t>
                      </a:r>
                      <a:r>
                        <a:rPr lang="nl-NL" sz="1600" i="1" dirty="0" smtClean="0"/>
                        <a:t>In het bos of in het park</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uitlaten</a:t>
                      </a:r>
                      <a:endParaRPr lang="nl-NL" sz="1600" dirty="0"/>
                    </a:p>
                  </a:txBody>
                  <a:tcPr/>
                </a:tc>
                <a:tc>
                  <a:txBody>
                    <a:bodyPr/>
                    <a:lstStyle/>
                    <a:p>
                      <a:r>
                        <a:rPr lang="nl-BE" sz="1600" dirty="0" smtClean="0"/>
                        <a:t>Uitlaten betekent een eindje gaan wandelen zodat de hond kan plassen of </a:t>
                      </a:r>
                      <a:r>
                        <a:rPr lang="nl-BE" sz="1600" dirty="0" err="1" smtClean="0"/>
                        <a:t>kaka</a:t>
                      </a:r>
                      <a:r>
                        <a:rPr lang="nl-BE" sz="1600" dirty="0" smtClean="0"/>
                        <a:t> doen. </a:t>
                      </a:r>
                      <a:endParaRPr lang="nl-BE"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a:t>
                      </a:r>
                      <a:r>
                        <a:rPr lang="nl-NL" sz="1600" dirty="0" err="1" smtClean="0"/>
                        <a:t>Sammie</a:t>
                      </a:r>
                      <a:r>
                        <a:rPr lang="nl-NL" sz="1600" dirty="0" smtClean="0"/>
                        <a:t> in het verhaal moet</a:t>
                      </a:r>
                      <a:r>
                        <a:rPr lang="nl-NL" sz="1600" baseline="0" dirty="0" smtClean="0"/>
                        <a:t> af en toe uitgelaten worden.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doet men op deze foto</a:t>
                      </a:r>
                      <a:r>
                        <a:rPr lang="nl-NL" sz="1600" i="1" dirty="0" smtClean="0"/>
                        <a:t>? </a:t>
                      </a:r>
                      <a:r>
                        <a:rPr lang="nl-NL" sz="1600" dirty="0" smtClean="0">
                          <a:sym typeface="Wingdings"/>
                        </a:rPr>
                        <a:t> </a:t>
                      </a:r>
                      <a:r>
                        <a:rPr lang="nl-NL" sz="1600" i="1" dirty="0" smtClean="0"/>
                        <a:t>Uitlaten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doe je wanneer je een hond uitlaat? </a:t>
                      </a:r>
                      <a:r>
                        <a:rPr lang="nl-NL" sz="1600" dirty="0" smtClean="0">
                          <a:sym typeface="Wingdings"/>
                        </a:rPr>
                        <a:t> </a:t>
                      </a:r>
                      <a:r>
                        <a:rPr lang="nl-NL" sz="1600" i="1" dirty="0" smtClean="0"/>
                        <a:t>Je gaat met de hond wandelen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doe je al je met de hond gaat wandelen? </a:t>
                      </a:r>
                      <a:r>
                        <a:rPr lang="nl-NL" sz="1600" dirty="0" smtClean="0">
                          <a:sym typeface="Wingdings"/>
                        </a:rPr>
                        <a:t> </a:t>
                      </a:r>
                      <a:r>
                        <a:rPr lang="nl-NL" sz="1600" i="1" dirty="0" smtClean="0"/>
                        <a:t>Uitlaten</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kent een hond? Wordt deze hond af en toe uitgelaten? </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uitlaten</a:t>
                      </a:r>
                      <a:endParaRPr lang="nl-NL" sz="1600" dirty="0"/>
                    </a:p>
                  </a:txBody>
                  <a:tcPr/>
                </a:tc>
                <a:tc>
                  <a:txBody>
                    <a:bodyPr/>
                    <a:lstStyle/>
                    <a:p>
                      <a:r>
                        <a:rPr lang="nl-BE" sz="1600" dirty="0" smtClean="0"/>
                        <a:t>Uitlaten betekent een eindje gaan wandelen zodat de hond kan plassen of </a:t>
                      </a:r>
                      <a:r>
                        <a:rPr lang="nl-BE" sz="1600" dirty="0" err="1" smtClean="0"/>
                        <a:t>kaka</a:t>
                      </a:r>
                      <a:r>
                        <a:rPr lang="nl-BE" sz="1600" dirty="0" smtClean="0"/>
                        <a:t> doen. </a:t>
                      </a:r>
                      <a:endParaRPr lang="nl-BE"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doet men op deze foto</a:t>
                      </a:r>
                      <a:r>
                        <a:rPr lang="nl-NL" sz="1600" i="1" dirty="0" smtClean="0"/>
                        <a:t>? </a:t>
                      </a:r>
                      <a:r>
                        <a:rPr lang="nl-NL" sz="1600" dirty="0" smtClean="0">
                          <a:sym typeface="Wingdings"/>
                        </a:rPr>
                        <a:t> </a:t>
                      </a:r>
                      <a:r>
                        <a:rPr lang="nl-NL" sz="1600" i="1" dirty="0" smtClean="0"/>
                        <a:t>Uitlaten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doe je wanneer je een hond uitlaat? </a:t>
                      </a:r>
                      <a:r>
                        <a:rPr lang="nl-NL" sz="1600" dirty="0" smtClean="0">
                          <a:sym typeface="Wingdings"/>
                        </a:rPr>
                        <a:t> </a:t>
                      </a:r>
                      <a:r>
                        <a:rPr lang="nl-NL" sz="1600" i="1" dirty="0" smtClean="0"/>
                        <a:t>Je gaat met de hond wandelen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doe je al je met de hond gaat wandelen? </a:t>
                      </a:r>
                      <a:r>
                        <a:rPr lang="nl-NL" sz="1600" dirty="0" smtClean="0">
                          <a:sym typeface="Wingdings"/>
                        </a:rPr>
                        <a:t> </a:t>
                      </a:r>
                      <a:r>
                        <a:rPr lang="nl-NL" sz="1600" i="1" dirty="0" smtClean="0"/>
                        <a:t>Uitlaten</a:t>
                      </a:r>
                    </a:p>
                  </a:txBody>
                  <a:tcPr/>
                </a:tc>
              </a:tr>
            </a:tbl>
          </a:graphicData>
        </a:graphic>
      </p:graphicFrame>
    </p:spTree>
    <p:extLst>
      <p:ext uri="{BB962C8B-B14F-4D97-AF65-F5344CB8AC3E}">
        <p14:creationId xmlns:p14="http://schemas.microsoft.com/office/powerpoint/2010/main" val="1325167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810842" y="196617"/>
            <a:ext cx="7549882" cy="5662412"/>
          </a:xfrm>
          <a:prstGeom prst="rect">
            <a:avLst/>
          </a:prstGeom>
        </p:spPr>
      </p:pic>
      <p:graphicFrame>
        <p:nvGraphicFramePr>
          <p:cNvPr id="8" name="Tabel 7"/>
          <p:cNvGraphicFramePr>
            <a:graphicFrameLocks noGrp="1"/>
          </p:cNvGraphicFramePr>
          <p:nvPr>
            <p:extLst>
              <p:ext uri="{D42A27DB-BD31-4B8C-83A1-F6EECF244321}">
                <p14:modId xmlns:p14="http://schemas.microsoft.com/office/powerpoint/2010/main" val="3234875784"/>
              </p:ext>
            </p:extLst>
          </p:nvPr>
        </p:nvGraphicFramePr>
        <p:xfrm>
          <a:off x="101025" y="6097268"/>
          <a:ext cx="9042975" cy="4572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2 </a:t>
                      </a:r>
                      <a:r>
                        <a:rPr lang="nl-NL" dirty="0" smtClean="0">
                          <a:solidFill>
                            <a:schemeClr val="tx1"/>
                          </a:solidFill>
                        </a:rPr>
                        <a:t>DE</a:t>
                      </a:r>
                      <a:r>
                        <a:rPr lang="nl-NL" baseline="0" dirty="0" smtClean="0">
                          <a:solidFill>
                            <a:schemeClr val="tx1"/>
                          </a:solidFill>
                        </a:rPr>
                        <a:t> </a:t>
                      </a:r>
                      <a:r>
                        <a:rPr lang="nl-NL" dirty="0" smtClean="0">
                          <a:solidFill>
                            <a:schemeClr val="tx1"/>
                          </a:solidFill>
                        </a:rPr>
                        <a:t>LIJN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Een</a:t>
                      </a:r>
                      <a:r>
                        <a:rPr lang="nl-NL" b="0" baseline="0" dirty="0" smtClean="0">
                          <a:solidFill>
                            <a:srgbClr val="000000"/>
                          </a:solidFill>
                        </a:rPr>
                        <a:t> lijn is een touw of ketting waar de hond aan vasthangt</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Huisdieren: honden</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774164112"/>
              </p:ext>
            </p:extLst>
          </p:nvPr>
        </p:nvGraphicFramePr>
        <p:xfrm>
          <a:off x="197892" y="262719"/>
          <a:ext cx="8755356" cy="515112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lijn</a:t>
                      </a:r>
                      <a:endParaRPr lang="nl-NL" sz="1600" dirty="0"/>
                    </a:p>
                  </a:txBody>
                  <a:tcPr/>
                </a:tc>
                <a:tc>
                  <a:txBody>
                    <a:bodyPr/>
                    <a:lstStyle/>
                    <a:p>
                      <a:r>
                        <a:rPr lang="nl-BE" sz="1600" dirty="0" smtClean="0"/>
                        <a:t>Kijk, hier zie je een hond aan de lijn. Dat is een touw of een ketting waar de hond aan vasthangt. Wat zie je op de foto?</a:t>
                      </a:r>
                      <a:endParaRPr lang="nl-BE" sz="1600" dirty="0"/>
                    </a:p>
                  </a:txBody>
                  <a:tcPr/>
                </a:tc>
              </a:tr>
              <a:tr h="175512">
                <a:tc>
                  <a:txBody>
                    <a:bodyPr/>
                    <a:lstStyle/>
                    <a:p>
                      <a:r>
                        <a:rPr lang="nl-NL" sz="1600" dirty="0" smtClean="0"/>
                        <a:t>Vraag over prent</a:t>
                      </a:r>
                      <a:endParaRPr lang="nl-NL" sz="1600" dirty="0"/>
                    </a:p>
                  </a:txBody>
                  <a:tcPr/>
                </a:tc>
                <a:tc>
                  <a:txBody>
                    <a:bodyPr/>
                    <a:lstStyle/>
                    <a:p>
                      <a:r>
                        <a:rPr lang="nl-BE" sz="1600" dirty="0" smtClean="0"/>
                        <a:t>Op straat moeten honden aan de lijn. Waarom zou deze hond aan de lijn zijn? </a:t>
                      </a:r>
                      <a:r>
                        <a:rPr lang="nl-NL" sz="1600" dirty="0" smtClean="0">
                          <a:sym typeface="Wingdings"/>
                        </a:rPr>
                        <a:t> </a:t>
                      </a:r>
                      <a:r>
                        <a:rPr lang="nl-BE" sz="1600" i="1" dirty="0" smtClean="0"/>
                        <a:t>Hij is op straat. Hij mag niet binnen in de winkel. Anders valt hij mensen lastig.</a:t>
                      </a:r>
                      <a:endParaRPr lang="nl-BE" sz="1600" u="sng"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lijn</a:t>
                      </a:r>
                      <a:endParaRPr lang="nl-NL" sz="1600" dirty="0"/>
                    </a:p>
                  </a:txBody>
                  <a:tcPr/>
                </a:tc>
                <a:tc>
                  <a:txBody>
                    <a:bodyPr/>
                    <a:lstStyle/>
                    <a:p>
                      <a:r>
                        <a:rPr lang="nl-BE" sz="1600" dirty="0" smtClean="0"/>
                        <a:t>Een lijn is een touw of een ketting waar de hond aan vasthangt. </a:t>
                      </a:r>
                      <a:endParaRPr lang="nl-BE" sz="1600" dirty="0"/>
                    </a:p>
                  </a:txBody>
                  <a:tcPr/>
                </a:tc>
              </a:tr>
              <a:tr h="309900">
                <a:tc>
                  <a:txBody>
                    <a:bodyPr/>
                    <a:lstStyle/>
                    <a:p>
                      <a:r>
                        <a:rPr lang="nl-NL" sz="1600" dirty="0" smtClean="0"/>
                        <a:t>Link met verhaal</a:t>
                      </a:r>
                      <a:endParaRPr lang="nl-NL" sz="1600" dirty="0"/>
                    </a:p>
                  </a:txBody>
                  <a:tcPr/>
                </a:tc>
                <a:tc>
                  <a:txBody>
                    <a:bodyPr/>
                    <a:lstStyle/>
                    <a:p>
                      <a:r>
                        <a:rPr lang="nl-NL" sz="1600" dirty="0" err="1" smtClean="0"/>
                        <a:t>Sammie</a:t>
                      </a:r>
                      <a:r>
                        <a:rPr lang="nl-NL" sz="1600" dirty="0" smtClean="0"/>
                        <a:t> moest buiten niet aan de lijn.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a:t>
                      </a:r>
                      <a:r>
                        <a:rPr lang="nl-NL" sz="1600" i="0" baseline="0" dirty="0" smtClean="0"/>
                        <a:t> zie je hier</a:t>
                      </a:r>
                      <a:r>
                        <a:rPr lang="nl-NL" sz="1600" i="1" dirty="0" smtClean="0"/>
                        <a:t>? </a:t>
                      </a:r>
                      <a:r>
                        <a:rPr lang="nl-NL" sz="1600" dirty="0" smtClean="0">
                          <a:sym typeface="Wingdings"/>
                        </a:rPr>
                        <a:t> </a:t>
                      </a:r>
                      <a:r>
                        <a:rPr lang="nl-NL" sz="1600" i="1" dirty="0" smtClean="0">
                          <a:sym typeface="Wingdings"/>
                        </a:rPr>
                        <a:t>Een</a:t>
                      </a:r>
                      <a:r>
                        <a:rPr lang="nl-NL" sz="1600" i="1" baseline="0" dirty="0" smtClean="0">
                          <a:sym typeface="Wingdings"/>
                        </a:rPr>
                        <a:t> lijn</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ziet een</a:t>
                      </a:r>
                      <a:r>
                        <a:rPr lang="nl-NL" sz="1600" baseline="0" dirty="0" smtClean="0"/>
                        <a:t> lijn eruit</a:t>
                      </a:r>
                      <a:r>
                        <a:rPr lang="nl-NL" sz="1600" dirty="0" smtClean="0"/>
                        <a:t>? </a:t>
                      </a:r>
                      <a:r>
                        <a:rPr lang="nl-NL" sz="1600" dirty="0" smtClean="0">
                          <a:sym typeface="Wingdings"/>
                        </a:rPr>
                        <a:t> </a:t>
                      </a:r>
                      <a:r>
                        <a:rPr lang="nl-NL" sz="1600" i="1" dirty="0" smtClean="0"/>
                        <a:t>Een touw of ketting waar de hond aan vasthangt</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heet het touw</a:t>
                      </a:r>
                      <a:r>
                        <a:rPr lang="nl-NL" sz="1600" baseline="0" dirty="0" smtClean="0"/>
                        <a:t> waar een hond aan vasthangt</a:t>
                      </a:r>
                      <a:r>
                        <a:rPr lang="nl-NL" sz="1600" dirty="0" smtClean="0"/>
                        <a:t>? </a:t>
                      </a:r>
                      <a:r>
                        <a:rPr lang="nl-NL" sz="1600" dirty="0" smtClean="0">
                          <a:sym typeface="Wingdings"/>
                        </a:rPr>
                        <a:t> </a:t>
                      </a:r>
                      <a:r>
                        <a:rPr lang="nl-NL" sz="1600" i="1" dirty="0" smtClean="0">
                          <a:sym typeface="Wingdings"/>
                        </a:rPr>
                        <a:t>Een</a:t>
                      </a:r>
                      <a:r>
                        <a:rPr lang="nl-NL" sz="1600" i="1" baseline="0" dirty="0" smtClean="0">
                          <a:sym typeface="Wingdings"/>
                        </a:rPr>
                        <a:t> lijn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Moet de hond die je kent aan de lijn als die buiten gaat? </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lijn</a:t>
                      </a:r>
                      <a:endParaRPr lang="nl-NL" sz="1600" dirty="0"/>
                    </a:p>
                  </a:txBody>
                  <a:tcPr/>
                </a:tc>
                <a:tc>
                  <a:txBody>
                    <a:bodyPr/>
                    <a:lstStyle/>
                    <a:p>
                      <a:r>
                        <a:rPr lang="nl-BE" sz="1600" dirty="0" smtClean="0"/>
                        <a:t>Een lijn is een touw of een ketting waar de hond aan vasthangt. </a:t>
                      </a:r>
                      <a:endParaRPr lang="nl-BE"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a:t>
                      </a:r>
                      <a:r>
                        <a:rPr lang="nl-NL" sz="1600" i="0" baseline="0" dirty="0" smtClean="0"/>
                        <a:t> zie je hier</a:t>
                      </a:r>
                      <a:r>
                        <a:rPr lang="nl-NL" sz="1600" i="1" dirty="0" smtClean="0"/>
                        <a:t>? </a:t>
                      </a:r>
                      <a:r>
                        <a:rPr lang="nl-NL" sz="1600" dirty="0" smtClean="0">
                          <a:sym typeface="Wingdings"/>
                        </a:rPr>
                        <a:t> </a:t>
                      </a:r>
                      <a:r>
                        <a:rPr lang="nl-NL" sz="1600" i="1" dirty="0" smtClean="0">
                          <a:sym typeface="Wingdings"/>
                        </a:rPr>
                        <a:t>Een</a:t>
                      </a:r>
                      <a:r>
                        <a:rPr lang="nl-NL" sz="1600" i="1" baseline="0" dirty="0" smtClean="0">
                          <a:sym typeface="Wingdings"/>
                        </a:rPr>
                        <a:t> lijn</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ziet een</a:t>
                      </a:r>
                      <a:r>
                        <a:rPr lang="nl-NL" sz="1600" baseline="0" dirty="0" smtClean="0"/>
                        <a:t> lijn eruit</a:t>
                      </a:r>
                      <a:r>
                        <a:rPr lang="nl-NL" sz="1600" dirty="0" smtClean="0"/>
                        <a:t>? </a:t>
                      </a:r>
                      <a:r>
                        <a:rPr lang="nl-NL" sz="1600" dirty="0" smtClean="0">
                          <a:sym typeface="Wingdings"/>
                        </a:rPr>
                        <a:t> </a:t>
                      </a:r>
                      <a:r>
                        <a:rPr lang="nl-NL" sz="1600" i="1" dirty="0" smtClean="0"/>
                        <a:t>Een touw of ketting waar de hond aan vasthangt</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heet het touw</a:t>
                      </a:r>
                      <a:r>
                        <a:rPr lang="nl-NL" sz="1600" baseline="0" dirty="0" smtClean="0"/>
                        <a:t> waar een hond aan vasthangt</a:t>
                      </a:r>
                      <a:r>
                        <a:rPr lang="nl-NL" sz="1600" dirty="0" smtClean="0"/>
                        <a:t>? </a:t>
                      </a:r>
                      <a:r>
                        <a:rPr lang="nl-NL" sz="1600" dirty="0" smtClean="0">
                          <a:sym typeface="Wingdings"/>
                        </a:rPr>
                        <a:t> </a:t>
                      </a:r>
                      <a:r>
                        <a:rPr lang="nl-NL" sz="1600" i="1" dirty="0" smtClean="0">
                          <a:sym typeface="Wingdings"/>
                        </a:rPr>
                        <a:t>Een</a:t>
                      </a:r>
                      <a:r>
                        <a:rPr lang="nl-NL" sz="1600" i="1" baseline="0" dirty="0" smtClean="0">
                          <a:sym typeface="Wingdings"/>
                        </a:rPr>
                        <a:t> lijn</a:t>
                      </a:r>
                      <a:endParaRPr lang="nl-NL" sz="1600" i="1" dirty="0" smtClean="0"/>
                    </a:p>
                  </a:txBody>
                  <a:tcPr/>
                </a:tc>
              </a:tr>
            </a:tbl>
          </a:graphicData>
        </a:graphic>
      </p:graphicFrame>
    </p:spTree>
    <p:extLst>
      <p:ext uri="{BB962C8B-B14F-4D97-AF65-F5344CB8AC3E}">
        <p14:creationId xmlns:p14="http://schemas.microsoft.com/office/powerpoint/2010/main" val="3427748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508000" y="560995"/>
            <a:ext cx="8128000" cy="5422900"/>
          </a:xfrm>
          <a:prstGeom prst="rect">
            <a:avLst/>
          </a:prstGeom>
        </p:spPr>
      </p:pic>
      <p:graphicFrame>
        <p:nvGraphicFramePr>
          <p:cNvPr id="8" name="Tabel 7"/>
          <p:cNvGraphicFramePr>
            <a:graphicFrameLocks noGrp="1"/>
          </p:cNvGraphicFramePr>
          <p:nvPr>
            <p:extLst>
              <p:ext uri="{D42A27DB-BD31-4B8C-83A1-F6EECF244321}">
                <p14:modId xmlns:p14="http://schemas.microsoft.com/office/powerpoint/2010/main" val="1544337091"/>
              </p:ext>
            </p:extLst>
          </p:nvPr>
        </p:nvGraphicFramePr>
        <p:xfrm>
          <a:off x="101025" y="6097268"/>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 DE DIERENARTS</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Een dierenarts is een dokter voor dieren</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Huisdieren: honden</a:t>
                      </a:r>
                    </a:p>
                    <a:p>
                      <a:pPr algn="r"/>
                      <a:r>
                        <a:rPr lang="nl-NL" sz="1200" b="0" dirty="0" err="1"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ext uri="{D42A27DB-BD31-4B8C-83A1-F6EECF244321}">
                <p14:modId xmlns:p14="http://schemas.microsoft.com/office/powerpoint/2010/main" val="870482316"/>
              </p:ext>
            </p:extLst>
          </p:nvPr>
        </p:nvGraphicFramePr>
        <p:xfrm>
          <a:off x="170280" y="249072"/>
          <a:ext cx="8755356" cy="539496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dierenarts</a:t>
                      </a:r>
                      <a:endParaRPr lang="nl-NL" sz="1600" dirty="0"/>
                    </a:p>
                  </a:txBody>
                  <a:tcPr/>
                </a:tc>
                <a:tc>
                  <a:txBody>
                    <a:bodyPr/>
                    <a:lstStyle/>
                    <a:p>
                      <a:r>
                        <a:rPr lang="nl-BE" sz="1600" dirty="0" smtClean="0"/>
                        <a:t>Kijk, hier zie je een hond bij de dokter. Zo een dokter noemen we een dierenarts. Een dierenarts is een dokter voor dieren. Wat zie je op de foto?</a:t>
                      </a:r>
                      <a:endParaRPr lang="nl-BE" sz="1600" dirty="0"/>
                    </a:p>
                  </a:txBody>
                  <a:tcPr/>
                </a:tc>
              </a:tr>
              <a:tr h="175512">
                <a:tc>
                  <a:txBody>
                    <a:bodyPr/>
                    <a:lstStyle/>
                    <a:p>
                      <a:r>
                        <a:rPr lang="nl-NL" sz="1600" dirty="0" smtClean="0"/>
                        <a:t>Vraag over prent</a:t>
                      </a:r>
                      <a:endParaRPr lang="nl-NL" sz="1600" dirty="0"/>
                    </a:p>
                  </a:txBody>
                  <a:tcPr/>
                </a:tc>
                <a:tc>
                  <a:txBody>
                    <a:bodyPr/>
                    <a:lstStyle/>
                    <a:p>
                      <a:r>
                        <a:rPr lang="nl-BE" sz="1600" dirty="0" smtClean="0"/>
                        <a:t>Wat doet de dierenarts met het hondje? </a:t>
                      </a:r>
                      <a:r>
                        <a:rPr lang="nl-NL" sz="1600" dirty="0" smtClean="0">
                          <a:sym typeface="Wingdings"/>
                        </a:rPr>
                        <a:t> </a:t>
                      </a:r>
                      <a:r>
                        <a:rPr lang="nl-BE" sz="1600" i="1" dirty="0" smtClean="0"/>
                        <a:t>Een spuitje</a:t>
                      </a:r>
                      <a:r>
                        <a:rPr lang="nl-BE" sz="1600" i="1" baseline="0" dirty="0" smtClean="0"/>
                        <a:t> geven. Verzorgen. Hem genezen.</a:t>
                      </a:r>
                      <a:endParaRPr lang="nl-BE" sz="1600" u="sng"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dierenarts</a:t>
                      </a:r>
                      <a:endParaRPr lang="nl-NL" sz="1600" dirty="0"/>
                    </a:p>
                  </a:txBody>
                  <a:tcPr/>
                </a:tc>
                <a:tc>
                  <a:txBody>
                    <a:bodyPr/>
                    <a:lstStyle/>
                    <a:p>
                      <a:r>
                        <a:rPr lang="nl-BE" sz="1600" dirty="0" smtClean="0"/>
                        <a:t>Een dierenarts is een dokter voor dieren.</a:t>
                      </a:r>
                      <a:endParaRPr lang="nl-BE"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Volgens</a:t>
                      </a:r>
                      <a:r>
                        <a:rPr lang="nl-NL" sz="1600" baseline="0" dirty="0" smtClean="0"/>
                        <a:t> ons boek moet de hond af en toe eens bij de dierenarts voor spuitjes (inentingen).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a:t>
                      </a:r>
                      <a:r>
                        <a:rPr lang="nl-NL" sz="1600" i="0" baseline="0" dirty="0" smtClean="0"/>
                        <a:t> zie je hier</a:t>
                      </a:r>
                      <a:r>
                        <a:rPr lang="nl-NL" sz="1600" i="1" dirty="0" smtClean="0"/>
                        <a:t>? </a:t>
                      </a:r>
                      <a:r>
                        <a:rPr lang="nl-NL" sz="1600" dirty="0" smtClean="0">
                          <a:sym typeface="Wingdings"/>
                        </a:rPr>
                        <a:t> </a:t>
                      </a:r>
                      <a:r>
                        <a:rPr lang="nl-NL" sz="1600" i="1" dirty="0" smtClean="0">
                          <a:sym typeface="Wingdings"/>
                        </a:rPr>
                        <a:t>Een</a:t>
                      </a:r>
                      <a:r>
                        <a:rPr lang="nl-NL" sz="1600" i="1" baseline="0" dirty="0" smtClean="0">
                          <a:sym typeface="Wingdings"/>
                        </a:rPr>
                        <a:t> dierenarts</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is een dierenarts eigenlijk? </a:t>
                      </a:r>
                      <a:r>
                        <a:rPr lang="nl-NL" sz="1600" dirty="0" smtClean="0">
                          <a:sym typeface="Wingdings"/>
                        </a:rPr>
                        <a:t> </a:t>
                      </a:r>
                      <a:r>
                        <a:rPr lang="nl-NL" sz="1600" i="1" dirty="0" smtClean="0"/>
                        <a:t>Een dokter voor dieren.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is een dokter voor dieren? </a:t>
                      </a:r>
                      <a:r>
                        <a:rPr lang="nl-NL" sz="1600" dirty="0" smtClean="0">
                          <a:sym typeface="Wingdings"/>
                        </a:rPr>
                        <a:t> </a:t>
                      </a:r>
                      <a:r>
                        <a:rPr lang="nl-NL" sz="1600" i="1" dirty="0" smtClean="0">
                          <a:sym typeface="Wingdings"/>
                        </a:rPr>
                        <a:t>Een</a:t>
                      </a:r>
                      <a:r>
                        <a:rPr lang="nl-NL" sz="1600" i="1" baseline="0" dirty="0" smtClean="0">
                          <a:sym typeface="Wingdings"/>
                        </a:rPr>
                        <a:t> dierenarts.</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was al eens bij de dierenarts?</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dierenarts</a:t>
                      </a:r>
                      <a:endParaRPr lang="nl-NL" sz="1600" dirty="0"/>
                    </a:p>
                  </a:txBody>
                  <a:tcPr/>
                </a:tc>
                <a:tc>
                  <a:txBody>
                    <a:bodyPr/>
                    <a:lstStyle/>
                    <a:p>
                      <a:r>
                        <a:rPr lang="nl-BE" sz="1600" dirty="0" smtClean="0"/>
                        <a:t>Een dierenarts is een dokter voor dieren.</a:t>
                      </a:r>
                      <a:endParaRPr lang="nl-BE"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a:t>
                      </a:r>
                      <a:r>
                        <a:rPr lang="nl-NL" sz="1600" i="0" baseline="0" dirty="0" smtClean="0"/>
                        <a:t> zie je hier</a:t>
                      </a:r>
                      <a:r>
                        <a:rPr lang="nl-NL" sz="1600" i="1" dirty="0" smtClean="0"/>
                        <a:t>? </a:t>
                      </a:r>
                      <a:r>
                        <a:rPr lang="nl-NL" sz="1600" dirty="0" smtClean="0">
                          <a:sym typeface="Wingdings"/>
                        </a:rPr>
                        <a:t> </a:t>
                      </a:r>
                      <a:r>
                        <a:rPr lang="nl-NL" sz="1600" i="1" dirty="0" smtClean="0">
                          <a:sym typeface="Wingdings"/>
                        </a:rPr>
                        <a:t>Een</a:t>
                      </a:r>
                      <a:r>
                        <a:rPr lang="nl-NL" sz="1600" i="1" baseline="0" dirty="0" smtClean="0">
                          <a:sym typeface="Wingdings"/>
                        </a:rPr>
                        <a:t> dierenarts</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is een dierenarts eigenlijk? </a:t>
                      </a:r>
                      <a:r>
                        <a:rPr lang="nl-NL" sz="1600" dirty="0" smtClean="0">
                          <a:sym typeface="Wingdings"/>
                        </a:rPr>
                        <a:t> </a:t>
                      </a:r>
                      <a:r>
                        <a:rPr lang="nl-NL" sz="1600" i="1" dirty="0" smtClean="0"/>
                        <a:t>Een dokter voor dieren.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is een dokter voor dieren? </a:t>
                      </a:r>
                      <a:r>
                        <a:rPr lang="nl-NL" sz="1600" dirty="0" smtClean="0">
                          <a:sym typeface="Wingdings"/>
                        </a:rPr>
                        <a:t> </a:t>
                      </a:r>
                      <a:r>
                        <a:rPr lang="nl-NL" sz="1600" i="1" dirty="0" smtClean="0">
                          <a:sym typeface="Wingdings"/>
                        </a:rPr>
                        <a:t>Een</a:t>
                      </a:r>
                      <a:r>
                        <a:rPr lang="nl-NL" sz="1600" i="1" baseline="0" dirty="0" smtClean="0">
                          <a:sym typeface="Wingdings"/>
                        </a:rPr>
                        <a:t> dierenarts.</a:t>
                      </a:r>
                      <a:endParaRPr lang="nl-NL" sz="1600" i="1" dirty="0" smtClean="0"/>
                    </a:p>
                  </a:txBody>
                  <a:tcPr/>
                </a:tc>
              </a:tr>
            </a:tbl>
          </a:graphicData>
        </a:graphic>
      </p:graphicFrame>
    </p:spTree>
    <p:extLst>
      <p:ext uri="{BB962C8B-B14F-4D97-AF65-F5344CB8AC3E}">
        <p14:creationId xmlns:p14="http://schemas.microsoft.com/office/powerpoint/2010/main" val="387847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739786" y="184712"/>
            <a:ext cx="7681392" cy="5483494"/>
          </a:xfrm>
          <a:prstGeom prst="rect">
            <a:avLst/>
          </a:prstGeom>
        </p:spPr>
      </p:pic>
      <p:graphicFrame>
        <p:nvGraphicFramePr>
          <p:cNvPr id="8" name="Tabel 7"/>
          <p:cNvGraphicFramePr>
            <a:graphicFrameLocks noGrp="1"/>
          </p:cNvGraphicFramePr>
          <p:nvPr>
            <p:extLst>
              <p:ext uri="{D42A27DB-BD31-4B8C-83A1-F6EECF244321}">
                <p14:modId xmlns:p14="http://schemas.microsoft.com/office/powerpoint/2010/main" val="4183121787"/>
              </p:ext>
            </p:extLst>
          </p:nvPr>
        </p:nvGraphicFramePr>
        <p:xfrm>
          <a:off x="101025" y="5824313"/>
          <a:ext cx="9042975" cy="9144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chemeClr val="tx1"/>
                          </a:solidFill>
                        </a:rPr>
                        <a:t>4 TAM</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chemeClr val="tx1"/>
                          </a:solidFill>
                        </a:rPr>
                        <a:t>Tam betekent dat hij niet wild is. Je kunt een tamme hond aaien zonder dat hij bang wordt. Een tamme hond is gewend aan mensen en luistert naar zijn baasje</a:t>
                      </a:r>
                      <a:endParaRPr lang="nl-NL" b="0" dirty="0">
                        <a:solidFill>
                          <a:schemeClr val="tx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Huisdieren: honden</a:t>
                      </a:r>
                    </a:p>
                    <a:p>
                      <a:pPr algn="r"/>
                      <a:r>
                        <a:rPr lang="nl-NL" sz="1200" b="0" dirty="0" err="1"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769105708"/>
              </p:ext>
            </p:extLst>
          </p:nvPr>
        </p:nvGraphicFramePr>
        <p:xfrm>
          <a:off x="170597" y="313899"/>
          <a:ext cx="8755356" cy="563880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tam</a:t>
                      </a:r>
                      <a:endParaRPr lang="nl-NL" sz="1600" dirty="0"/>
                    </a:p>
                  </a:txBody>
                  <a:tcPr/>
                </a:tc>
                <a:tc>
                  <a:txBody>
                    <a:bodyPr/>
                    <a:lstStyle/>
                    <a:p>
                      <a:r>
                        <a:rPr lang="nl-BE" sz="1600" dirty="0" smtClean="0"/>
                        <a:t>Op deze foto zie je een tamme hond. Tam betekent dat hij niet wild is. Je kunt een tamme hond aaien zonder dat hij bang wordt. Een tamme hond is gewend aan mensen en luistert naar zijn baasje. Wat zie je op de foto?</a:t>
                      </a:r>
                      <a:endParaRPr lang="nl-BE" sz="1600" dirty="0"/>
                    </a:p>
                  </a:txBody>
                  <a:tcPr/>
                </a:tc>
              </a:tr>
              <a:tr h="175512">
                <a:tc>
                  <a:txBody>
                    <a:bodyPr/>
                    <a:lstStyle/>
                    <a:p>
                      <a:r>
                        <a:rPr lang="nl-NL" sz="1600" dirty="0" smtClean="0"/>
                        <a:t>Vraag over prent</a:t>
                      </a:r>
                      <a:endParaRPr lang="nl-NL" sz="1600" dirty="0"/>
                    </a:p>
                  </a:txBody>
                  <a:tcPr/>
                </a:tc>
                <a:tc>
                  <a:txBody>
                    <a:bodyPr/>
                    <a:lstStyle/>
                    <a:p>
                      <a:r>
                        <a:rPr lang="nl-BE" sz="1600" dirty="0" smtClean="0"/>
                        <a:t>Wat doet deze jongen met de tamme hond? </a:t>
                      </a:r>
                      <a:r>
                        <a:rPr lang="nl-NL" sz="1600" dirty="0" smtClean="0">
                          <a:sym typeface="Wingdings"/>
                        </a:rPr>
                        <a:t> </a:t>
                      </a:r>
                      <a:r>
                        <a:rPr lang="nl-BE" sz="1600" i="1" dirty="0" smtClean="0"/>
                        <a:t>Knuffelen. Een kusje geven.</a:t>
                      </a:r>
                      <a:endParaRPr lang="nl-BE" sz="1600" u="sng"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tam</a:t>
                      </a:r>
                      <a:endParaRPr lang="nl-NL" sz="1600" dirty="0"/>
                    </a:p>
                  </a:txBody>
                  <a:tcPr/>
                </a:tc>
                <a:tc>
                  <a:txBody>
                    <a:bodyPr/>
                    <a:lstStyle/>
                    <a:p>
                      <a:r>
                        <a:rPr lang="nl-BE" sz="1600" dirty="0" smtClean="0"/>
                        <a:t>Tam betekent dat hij niet wild is. Je kunt een tamme hond aaien zonder dat hij bang wordt. Een tamme hond is gewend aan mensen en luistert naar zijn baasje.</a:t>
                      </a:r>
                      <a:endParaRPr lang="nl-BE"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Volgens</a:t>
                      </a:r>
                      <a:r>
                        <a:rPr lang="nl-NL" sz="1600" baseline="0" dirty="0" smtClean="0"/>
                        <a:t> ons boek zijn pups (jonge hondjes) nog wild en niet tam.</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Is deze hond tam</a:t>
                      </a:r>
                      <a:r>
                        <a:rPr lang="nl-NL" sz="1600" i="1" dirty="0" smtClean="0"/>
                        <a:t>? </a:t>
                      </a:r>
                      <a:r>
                        <a:rPr lang="nl-NL" sz="1600" dirty="0" smtClean="0">
                          <a:sym typeface="Wingdings"/>
                        </a:rPr>
                        <a:t> </a:t>
                      </a:r>
                      <a:r>
                        <a:rPr lang="nl-NL" sz="1600" i="1" dirty="0" smtClean="0">
                          <a:sym typeface="Wingdings"/>
                        </a:rPr>
                        <a:t>Ja.</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BE" sz="1600" dirty="0" smtClean="0"/>
                        <a:t>Hoe noem je een hond die niet wild is en naar zijn baasje luistert</a:t>
                      </a:r>
                      <a:r>
                        <a:rPr lang="nl-NL" sz="1600" dirty="0" smtClean="0"/>
                        <a:t>? </a:t>
                      </a:r>
                      <a:r>
                        <a:rPr lang="nl-NL" sz="1600" dirty="0" smtClean="0">
                          <a:sym typeface="Wingdings"/>
                        </a:rPr>
                        <a:t> </a:t>
                      </a:r>
                      <a:r>
                        <a:rPr lang="nl-NL" sz="1600" i="1" dirty="0" smtClean="0"/>
                        <a:t>Tam.</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is tam? </a:t>
                      </a:r>
                      <a:r>
                        <a:rPr lang="nl-NL" sz="1600" dirty="0" smtClean="0">
                          <a:sym typeface="Wingdings"/>
                        </a:rPr>
                        <a:t> </a:t>
                      </a:r>
                      <a:r>
                        <a:rPr lang="nl-NL" sz="1600" i="1" dirty="0" smtClean="0">
                          <a:sym typeface="Wingdings"/>
                        </a:rPr>
                        <a:t>Niet wild en dat je naar je baasje luistert.</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was al eens bij de dierenarts?</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tam</a:t>
                      </a:r>
                      <a:endParaRPr lang="nl-NL" sz="1600" dirty="0"/>
                    </a:p>
                  </a:txBody>
                  <a:tcPr/>
                </a:tc>
                <a:tc>
                  <a:txBody>
                    <a:bodyPr/>
                    <a:lstStyle/>
                    <a:p>
                      <a:r>
                        <a:rPr lang="nl-BE" sz="1600" dirty="0" smtClean="0"/>
                        <a:t>Tam betekent dat hij niet wild is. Je kunt een tamme hond aaien zonder dat hij bang wordt. Een tamme hond is gewend aan mensen en luistert naar zijn baasje.</a:t>
                      </a:r>
                      <a:endParaRPr lang="nl-BE"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Is deze hond tam</a:t>
                      </a:r>
                      <a:r>
                        <a:rPr lang="nl-NL" sz="1600" i="1" dirty="0" smtClean="0"/>
                        <a:t>? </a:t>
                      </a:r>
                      <a:r>
                        <a:rPr lang="nl-NL" sz="1600" dirty="0" smtClean="0">
                          <a:sym typeface="Wingdings"/>
                        </a:rPr>
                        <a:t> </a:t>
                      </a:r>
                      <a:r>
                        <a:rPr lang="nl-NL" sz="1600" i="1" dirty="0" smtClean="0">
                          <a:sym typeface="Wingdings"/>
                        </a:rPr>
                        <a:t>Ja.</a:t>
                      </a:r>
                      <a:endParaRPr lang="nl-NL" sz="1600"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BE" sz="1600" dirty="0" smtClean="0"/>
                        <a:t>Hoe noem je een hond die niet wild is en naar zijn baasje luistert</a:t>
                      </a:r>
                      <a:r>
                        <a:rPr lang="nl-NL" sz="1600" dirty="0" smtClean="0"/>
                        <a:t>? </a:t>
                      </a:r>
                      <a:r>
                        <a:rPr lang="nl-NL" sz="1600" dirty="0" smtClean="0">
                          <a:sym typeface="Wingdings"/>
                        </a:rPr>
                        <a:t> </a:t>
                      </a:r>
                      <a:r>
                        <a:rPr lang="nl-NL" sz="1600" i="1" dirty="0" smtClean="0"/>
                        <a:t>Tam.</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is tam? </a:t>
                      </a:r>
                      <a:r>
                        <a:rPr lang="nl-NL" sz="1600" dirty="0" smtClean="0">
                          <a:sym typeface="Wingdings"/>
                        </a:rPr>
                        <a:t> </a:t>
                      </a:r>
                      <a:r>
                        <a:rPr lang="nl-NL" sz="1600" i="1" dirty="0" smtClean="0">
                          <a:sym typeface="Wingdings"/>
                        </a:rPr>
                        <a:t>Niet wild en dat je naar je baasje luistert.</a:t>
                      </a:r>
                      <a:endParaRPr lang="nl-NL" sz="1600" i="1" dirty="0" smtClean="0"/>
                    </a:p>
                  </a:txBody>
                  <a:tcPr/>
                </a:tc>
              </a:tr>
            </a:tbl>
          </a:graphicData>
        </a:graphic>
      </p:graphicFrame>
    </p:spTree>
    <p:extLst>
      <p:ext uri="{BB962C8B-B14F-4D97-AF65-F5344CB8AC3E}">
        <p14:creationId xmlns:p14="http://schemas.microsoft.com/office/powerpoint/2010/main" val="3818410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312112" y="125640"/>
            <a:ext cx="8599049" cy="5735498"/>
          </a:xfrm>
          <a:prstGeom prst="rect">
            <a:avLst/>
          </a:prstGeom>
        </p:spPr>
      </p:pic>
      <p:pic>
        <p:nvPicPr>
          <p:cNvPr id="11" name="Afbeelding 10"/>
          <p:cNvPicPr>
            <a:picLocks noChangeAspect="1"/>
          </p:cNvPicPr>
          <p:nvPr/>
        </p:nvPicPr>
        <p:blipFill>
          <a:blip r:embed="rId4"/>
          <a:stretch>
            <a:fillRect/>
          </a:stretch>
        </p:blipFill>
        <p:spPr>
          <a:xfrm>
            <a:off x="312112" y="3515072"/>
            <a:ext cx="3129394" cy="2346066"/>
          </a:xfrm>
          <a:prstGeom prst="rect">
            <a:avLst/>
          </a:prstGeom>
        </p:spPr>
      </p:pic>
      <p:graphicFrame>
        <p:nvGraphicFramePr>
          <p:cNvPr id="8" name="Tabel 7"/>
          <p:cNvGraphicFramePr>
            <a:graphicFrameLocks noGrp="1"/>
          </p:cNvGraphicFramePr>
          <p:nvPr>
            <p:extLst>
              <p:ext uri="{D42A27DB-BD31-4B8C-83A1-F6EECF244321}">
                <p14:modId xmlns:p14="http://schemas.microsoft.com/office/powerpoint/2010/main" val="926116700"/>
              </p:ext>
            </p:extLst>
          </p:nvPr>
        </p:nvGraphicFramePr>
        <p:xfrm>
          <a:off x="101025" y="6021629"/>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chemeClr val="tx1"/>
                          </a:solidFill>
                        </a:rPr>
                        <a:t>5 VOLWASSEN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chemeClr val="tx1"/>
                          </a:solidFill>
                        </a:rPr>
                        <a:t>Een</a:t>
                      </a:r>
                      <a:r>
                        <a:rPr lang="nl-BE" b="0" baseline="0" dirty="0" smtClean="0">
                          <a:solidFill>
                            <a:schemeClr val="tx1"/>
                          </a:solidFill>
                        </a:rPr>
                        <a:t> volwassen hond is geen kind meer en zal niet meer groeien</a:t>
                      </a:r>
                      <a:endParaRPr lang="nl-NL" b="0" dirty="0">
                        <a:solidFill>
                          <a:schemeClr val="tx1"/>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Huisdieren: honden</a:t>
                      </a:r>
                    </a:p>
                    <a:p>
                      <a:pPr algn="r"/>
                      <a:r>
                        <a:rPr lang="nl-NL" sz="1200" b="0" dirty="0" err="1"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3693</TotalTime>
  <Words>1396</Words>
  <Application>Microsoft Office PowerPoint</Application>
  <PresentationFormat>Diavoorstelling (4:3)</PresentationFormat>
  <Paragraphs>174</Paragraphs>
  <Slides>10</Slides>
  <Notes>5</Notes>
  <HiddenSlides>0</HiddenSlides>
  <MMClips>0</MMClips>
  <ScaleCrop>false</ScaleCrop>
  <HeadingPairs>
    <vt:vector size="4" baseType="variant">
      <vt:variant>
        <vt:lpstr>Thema</vt:lpstr>
      </vt:variant>
      <vt:variant>
        <vt:i4>1</vt:i4>
      </vt:variant>
      <vt:variant>
        <vt:lpstr>Diatitels</vt:lpstr>
      </vt:variant>
      <vt:variant>
        <vt:i4>10</vt:i4>
      </vt:variant>
    </vt:vector>
  </HeadingPairs>
  <TitlesOfParts>
    <vt:vector size="11" baseType="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Arteveldehogeschool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Helena Taelman</dc:creator>
  <cp:lastModifiedBy>Mona</cp:lastModifiedBy>
  <cp:revision>27</cp:revision>
  <dcterms:created xsi:type="dcterms:W3CDTF">2014-10-09T09:11:20Z</dcterms:created>
  <dcterms:modified xsi:type="dcterms:W3CDTF">2014-10-16T10:24:08Z</dcterms:modified>
</cp:coreProperties>
</file>