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Override PartName="/ppt/notesSlides/notesSlide3.xml" ContentType="application/vnd.openxmlformats-officedocument.presentationml.notes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Default Extension="wdp" ContentType="image/vnd.ms-photo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9" r:id="rId3"/>
    <p:sldId id="257" r:id="rId4"/>
    <p:sldId id="270" r:id="rId5"/>
    <p:sldId id="258" r:id="rId6"/>
    <p:sldId id="271" r:id="rId7"/>
    <p:sldId id="260" r:id="rId8"/>
    <p:sldId id="272" r:id="rId9"/>
    <p:sldId id="261" r:id="rId10"/>
    <p:sldId id="273" r:id="rId11"/>
    <p:sldId id="262" r:id="rId12"/>
    <p:sldId id="274" r:id="rId13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5717" autoAdjust="0"/>
  </p:normalViewPr>
  <p:slideViewPr>
    <p:cSldViewPr snapToGrid="0" snapToObjects="1">
      <p:cViewPr>
        <p:scale>
          <a:sx n="100" d="100"/>
          <a:sy n="100" d="100"/>
        </p:scale>
        <p:origin x="-1128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6909-FC11-9048-A888-C6CA5F4089A7}" type="datetimeFigureOut">
              <a:rPr lang="nl-NL" smtClean="0"/>
              <a:pPr/>
              <a:t>20-10-2014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A07D0-FAD8-8A49-9688-B0132534E4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1319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Relationship Id="rId3" Type="http://schemas.openxmlformats.org/officeDocument/2006/relationships/hyperlink" Target="https://openclipart.org/user-detail/loveandread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Relationship Id="rId3" Type="http://schemas.openxmlformats.org/officeDocument/2006/relationships/hyperlink" Target="http://www.dreamstime.com/pryzmat_info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Relationship Id="rId3" Type="http://schemas.openxmlformats.org/officeDocument/2006/relationships/hyperlink" Target="https://openclipart.org/user-detail/tzunghaor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://www.flickr.com/photos/psd/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 smtClean="0"/>
              <a:t>Foto: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openclipart.org</a:t>
            </a:r>
            <a:r>
              <a:rPr lang="nl-NL" dirty="0" smtClean="0"/>
              <a:t>/detail/191036/architect-with-compass-and-ruler-by-loveandread-191036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3"/>
              </a:rPr>
              <a:t>loveandread</a:t>
            </a:r>
            <a:endParaRPr lang="nl-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Licentie:</a:t>
            </a:r>
            <a:r>
              <a:rPr lang="nl-NL" baseline="0" dirty="0" smtClean="0"/>
              <a:t> Public Domain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openclipart.org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share</a:t>
            </a:r>
            <a:endParaRPr lang="nl-BE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 smtClean="0"/>
              <a:t>Foto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http://www.freeimages.com/photo/850367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Auteur: </a:t>
            </a:r>
            <a:r>
              <a:rPr lang="nl-NL" dirty="0" smtClean="0"/>
              <a:t>http://</a:t>
            </a:r>
            <a:r>
              <a:rPr lang="nl-NL" dirty="0" err="1" smtClean="0"/>
              <a:t>www.vierdrie.nl</a:t>
            </a:r>
            <a:endParaRPr lang="nl-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Licentie: http://</a:t>
            </a:r>
            <a:r>
              <a:rPr lang="nl-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www.freeimages.com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/help/7_2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07D0-FAD8-8A49-9688-B0132534E48C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08433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www.dreamstime.com</a:t>
            </a:r>
            <a:r>
              <a:rPr lang="nl-NL" dirty="0" smtClean="0"/>
              <a:t>/stock-images-mason-work-image5530734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3" tooltip="Roman Milert (Pryzmat)"/>
              </a:rPr>
              <a:t>Roman Milert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 </a:t>
            </a:r>
            <a:r>
              <a:rPr lang="nl-NL" dirty="0" err="1" smtClean="0"/>
              <a:t>royalty-free</a:t>
            </a:r>
            <a:r>
              <a:rPr lang="nl-NL" dirty="0" smtClean="0"/>
              <a:t> foto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07D0-FAD8-8A49-9688-B0132534E48C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openclipart.org</a:t>
            </a:r>
            <a:r>
              <a:rPr lang="nl-NL" dirty="0" smtClean="0"/>
              <a:t>/detail/161221/</a:t>
            </a:r>
            <a:r>
              <a:rPr lang="nl-NL" dirty="0" err="1" smtClean="0"/>
              <a:t>plumber-by-tzunghaor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/>
              </a:rPr>
              <a:t>tzunghaor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baseline="0" dirty="0" smtClean="0"/>
              <a:t> Public Domain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openclipart.org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share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07D0-FAD8-8A49-9688-B0132534E48C}" type="slidenum">
              <a:rPr lang="nl-NL" smtClean="0"/>
              <a:pPr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psd</a:t>
            </a:r>
            <a:r>
              <a:rPr lang="nl-NL" dirty="0" smtClean="0"/>
              <a:t>/5298483/in/photolist-ta4a-apdrrN-5etMtM-efoWfy-4ZREm3-63KHzf-9QKxv-ejYozd-2DWGDT-57Swx2-6YHtYJ-fdUYn6-dteEP-imbgwP-bz6igw-7mBGEs-7mBGR5-jKESwZ-8ZxKs3-7mxPDX-9aXqae-b5GyUF-69kvVh-89SUNE-8mM1qQ-7MdW6A-f7o5ZW-CPvVL-5etMGP-fdUY1p-6cfSGm-77YyEv-e9LC7Z-azyDKm-fyLQoj-5etMye-gm3FPQ-6jtjc8-7JAzLs-8DwLMf-zWU2Q-brkWan-8cmuwR-964Q1j-b6RCDc-5eybmW-7KXb8L-n1GWFu-iSaBh-dMYuzZ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3" tooltip="Go to Paul Downey's photostream"/>
              </a:rPr>
              <a:t>Paul Downey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/2.0/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07D0-FAD8-8A49-9688-B0132534E48C}" type="slidenum">
              <a:rPr lang="nl-NL" smtClean="0"/>
              <a:pPr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usnavy</a:t>
            </a:r>
            <a:r>
              <a:rPr lang="nl-NL" dirty="0" smtClean="0"/>
              <a:t>/5410294951/in/photolist-9f6bcr-a1RSYQ-a1RSPb-4q3kic-a1aeF-a1RSAq-a1RSwq-agkiTj-9T53uQ-ospYXQ-dAy5Ed-9Dx6vA-ojKCem-kyJA59-77oZiF-ojKbmG-4D4yC5-aV1tGV-4CN3gX-7yUWAD-mKcqpW-b4h9UM-b4h9a4-6tLThD-nfHZfi-cXHqRJ-8Qwzi5-b4h8iM-a1RSwY-9T4HUU-nHZbvd-8s9e7i-9T52H5-eNdDX-68N47j-9T2e1F-8ykFai-dPkAL-8MmSeX-aScQLx-cpFUnN-4GGjYU-fixyi-6XL1QJ-5X15N-nYoJv1-enzDvx-5ui27y-d5S36-iS3W1</a:t>
            </a:r>
          </a:p>
          <a:p>
            <a:r>
              <a:rPr lang="nl-NL" dirty="0" smtClean="0"/>
              <a:t>Bron: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usnavy</a:t>
            </a:r>
            <a:r>
              <a:rPr lang="nl-NL" dirty="0" smtClean="0"/>
              <a:t>/</a:t>
            </a:r>
          </a:p>
          <a:p>
            <a:r>
              <a:rPr lang="nl-NL" dirty="0" smtClean="0"/>
              <a:t>Licentie: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</a:t>
            </a:r>
            <a:r>
              <a:rPr lang="nl-NL" dirty="0" smtClean="0"/>
              <a:t>/2.0/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07D0-FAD8-8A49-9688-B0132534E48C}" type="slidenum">
              <a:rPr lang="nl-NL" smtClean="0"/>
              <a:pPr/>
              <a:t>9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solarflare</a:t>
            </a:r>
            <a:r>
              <a:rPr lang="nl-NL" dirty="0" smtClean="0"/>
              <a:t>/4632635380/in/photolist-84nt6N-7a1bEZ-b2pqR6-4q14QY-5gBLHh-6m4Rfk-8Wce4x-92evcF-7L6Mc8-6si547-b2fx1X-75Ygey-brJpni-9u987x-oaNS-eTMGfJ-4GtWBe-brJqMg-bsQosb-73s7xj-8RD6r7-azNEV2-bhMJKF-6WKkqy-bdPimk-5Y6guA-gPuyDc-2dmyq-7sm3ZC-9eywsK-bLWy4z-6badYe-KFCHp-39bn8J-4VqXX8-dM6KkA-dM6LAo-dpmBvh-9zhFUt-ehfQpT-nKuP-eUPyGE-bgT4Zn-mFBLZ-eHtSG-5FYEzZ-bhMKn4-2e2rj-4CrkC2-8aovtu</a:t>
            </a:r>
          </a:p>
          <a:p>
            <a:r>
              <a:rPr lang="nl-NL" dirty="0" smtClean="0"/>
              <a:t>Auteur: Lars </a:t>
            </a:r>
            <a:r>
              <a:rPr lang="nl-NL" dirty="0" err="1" smtClean="0"/>
              <a:t>Thomsen</a:t>
            </a:r>
            <a:r>
              <a:rPr lang="nl-NL" dirty="0" smtClean="0"/>
              <a:t>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solarflare</a:t>
            </a:r>
            <a:r>
              <a:rPr lang="nl-NL" dirty="0" smtClean="0"/>
              <a:t>/</a:t>
            </a:r>
          </a:p>
          <a:p>
            <a:r>
              <a:rPr lang="nl-NL" dirty="0" smtClean="0"/>
              <a:t>Licentie: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by-sa</a:t>
            </a:r>
            <a:r>
              <a:rPr lang="nl-NL" smtClean="0"/>
              <a:t>/2.0/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07D0-FAD8-8A49-9688-B0132534E48C}" type="slidenum">
              <a:rPr lang="nl-NL" smtClean="0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20-10-2014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20-10-2014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20-10-2014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20-10-2014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20-10-2014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20-10-2014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20-10-2014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20-10-2014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20-10-2014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20-10-2014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20-10-2014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59A91-F69F-2440-B9EC-98D43C5C3862}" type="datetimeFigureOut">
              <a:rPr lang="nl-NL" smtClean="0"/>
              <a:pPr/>
              <a:t>20-10-2014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C:\Users\Sarah De Pessemier\Documents\Kaho\3BAKO\Bachelorproef\Wereldwoorden\Architect 1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709" y="540227"/>
            <a:ext cx="6400800" cy="536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281882" y="804234"/>
            <a:ext cx="4447991" cy="2965328"/>
          </a:xfrm>
          <a:prstGeom prst="rect">
            <a:avLst/>
          </a:prstGeom>
        </p:spPr>
      </p:pic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23009633"/>
              </p:ext>
            </p:extLst>
          </p:nvPr>
        </p:nvGraphicFramePr>
        <p:xfrm>
          <a:off x="101025" y="6097268"/>
          <a:ext cx="9042975" cy="6400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29837"/>
                <a:gridCol w="5904941"/>
                <a:gridCol w="1408197"/>
              </a:tblGrid>
              <a:tr h="173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12 DE ARCHITECT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>
                          <a:solidFill>
                            <a:srgbClr val="000000"/>
                          </a:solidFill>
                        </a:rPr>
                        <a:t>Een architect</a:t>
                      </a:r>
                      <a:r>
                        <a:rPr lang="nl-NL" b="0" baseline="0" dirty="0" smtClean="0">
                          <a:solidFill>
                            <a:srgbClr val="000000"/>
                          </a:solidFill>
                        </a:rPr>
                        <a:t> bedenkt hoe nieuwe gebouwen eruit gaan zien, en hoe ze moeten worden gebouwd</a:t>
                      </a:r>
                      <a:endParaRPr lang="nl-NL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Bouwen</a:t>
                      </a:r>
                    </a:p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Verhaal</a:t>
                      </a:r>
                      <a:endParaRPr lang="nl-NL" sz="1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2051741"/>
              </p:ext>
            </p:extLst>
          </p:nvPr>
        </p:nvGraphicFramePr>
        <p:xfrm>
          <a:off x="156949" y="235424"/>
          <a:ext cx="8755356" cy="58826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9793"/>
                <a:gridCol w="6815563"/>
              </a:tblGrid>
              <a:tr h="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3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Introductie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stelling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Op deze foto staan de werkmannen op een stelling. Een stelling is gemaakt van buizen en planken. Een bouwvakker kan hierop staan als hij hoog moet werken.</a:t>
                      </a:r>
                    </a:p>
                  </a:txBody>
                  <a:tcPr/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Vraag over prent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Wat zouden deze mannen doen op de stelling?</a:t>
                      </a:r>
                      <a:r>
                        <a:rPr lang="nl-BE" sz="1600" baseline="0" dirty="0" smtClean="0"/>
                        <a:t>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Een huis bouwen. Planken doorgeven. </a:t>
                      </a:r>
                      <a:endParaRPr lang="nl-BE" sz="1600" u="sng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3 Verwerking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Uitgebreide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h</a:t>
                      </a:r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erhaling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</a:t>
                      </a:r>
                      <a:r>
                        <a:rPr lang="nl-NL" sz="1600" baseline="0" dirty="0" smtClean="0"/>
                        <a:t> stelling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Een stelling is gemaakt van buizen en planken. Een bouwvakker kan hierop staan als hij hoog moet werken.</a:t>
                      </a:r>
                      <a:r>
                        <a:rPr lang="nl-NL" sz="1600" dirty="0" smtClean="0"/>
                        <a:t> 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Link met verhaal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In ons</a:t>
                      </a:r>
                      <a:r>
                        <a:rPr lang="nl-NL" sz="1600" baseline="0" dirty="0" smtClean="0"/>
                        <a:t> </a:t>
                      </a:r>
                      <a:r>
                        <a:rPr lang="nl-NL" sz="1600" baseline="0" dirty="0" err="1" smtClean="0"/>
                        <a:t>infoboek</a:t>
                      </a:r>
                      <a:r>
                        <a:rPr lang="nl-NL" sz="1600" baseline="0" dirty="0" smtClean="0"/>
                        <a:t> gebruiken ze ook een stelling om hoog te werken.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Wat zie je hier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Een stelling</a:t>
                      </a:r>
                      <a:endParaRPr lang="nl-NL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Waaruit bestaat</a:t>
                      </a:r>
                      <a:r>
                        <a:rPr lang="nl-NL" sz="1600" baseline="0" dirty="0" smtClean="0"/>
                        <a:t> een stelling</a:t>
                      </a:r>
                      <a:r>
                        <a:rPr lang="nl-NL" sz="1600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>
                          <a:sym typeface="Wingdings"/>
                        </a:rPr>
                        <a:t>Buizen en planken.</a:t>
                      </a:r>
                      <a:endParaRPr lang="nl-BE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Waarvoor wordt een stelling gebruikt?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Om ergens hoog te werken.</a:t>
                      </a:r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Eigen ervaring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 smtClean="0"/>
                        <a:t>Hebben jullie al eens een stelling gezien? Waren er toen mensen aan het werken?</a:t>
                      </a:r>
                      <a:endParaRPr lang="nl-BE" sz="1600" i="1" dirty="0" smtClean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4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Beknopte herhaling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stelling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 smtClean="0"/>
                        <a:t>Een stelling is gemaakt van buizen en planken. Een bouwvakker kan hierop staan als hij hoog moet werken.</a:t>
                      </a:r>
                      <a:r>
                        <a:rPr lang="nl-NL" sz="1600" dirty="0" smtClean="0"/>
                        <a:t> 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Wat zie je hier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Een stelling</a:t>
                      </a:r>
                      <a:endParaRPr lang="nl-NL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Waaruit bestaat</a:t>
                      </a:r>
                      <a:r>
                        <a:rPr lang="nl-NL" sz="1600" baseline="0" dirty="0" smtClean="0"/>
                        <a:t> een stelling</a:t>
                      </a:r>
                      <a:r>
                        <a:rPr lang="nl-NL" sz="1600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>
                          <a:sym typeface="Wingdings"/>
                        </a:rPr>
                        <a:t>Buizen en planken.</a:t>
                      </a:r>
                      <a:endParaRPr lang="nl-BE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Waarvoor wordt een stelling gebruikt?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Om ergens hoog te werken.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94390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41" y="481218"/>
            <a:ext cx="7287873" cy="5355665"/>
          </a:xfrm>
          <a:prstGeom prst="rect">
            <a:avLst/>
          </a:prstGeom>
        </p:spPr>
      </p:pic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44105914"/>
              </p:ext>
            </p:extLst>
          </p:nvPr>
        </p:nvGraphicFramePr>
        <p:xfrm>
          <a:off x="101025" y="6097268"/>
          <a:ext cx="9042975" cy="6400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509411"/>
                <a:gridCol w="6125367"/>
                <a:gridCol w="1408197"/>
              </a:tblGrid>
              <a:tr h="173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17 DE BAKSTEEN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>
                          <a:solidFill>
                            <a:srgbClr val="000000"/>
                          </a:solidFill>
                        </a:rPr>
                        <a:t>Bakstenen zijn blokken gebakken klei. Daarmee worden huizen gebouwd. De stenen worden dan op elkaar gemetseld</a:t>
                      </a:r>
                      <a:endParaRPr lang="nl-NL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Bouwen</a:t>
                      </a:r>
                    </a:p>
                    <a:p>
                      <a:pPr algn="r"/>
                      <a:r>
                        <a:rPr lang="nl-NL" sz="1200" b="0" dirty="0" err="1" smtClean="0">
                          <a:solidFill>
                            <a:srgbClr val="000000"/>
                          </a:solidFill>
                        </a:rPr>
                        <a:t>Infoboek</a:t>
                      </a:r>
                      <a:endParaRPr lang="nl-NL" sz="1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4499903"/>
              </p:ext>
            </p:extLst>
          </p:nvPr>
        </p:nvGraphicFramePr>
        <p:xfrm>
          <a:off x="238836" y="194481"/>
          <a:ext cx="8755356" cy="53949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9793"/>
                <a:gridCol w="6815563"/>
              </a:tblGrid>
              <a:tr h="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3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Introductie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baksteen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Hier zie je bakstenen. Bakstenen zijn blokken gebakken klei. Daarmee worden huizen gebouwd. De stenen worden dan op elkaar gemetseld.</a:t>
                      </a:r>
                    </a:p>
                  </a:txBody>
                  <a:tcPr/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Vraag over prent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 smtClean="0"/>
                        <a:t>Hoe zien deze bakstenen eruit?</a:t>
                      </a:r>
                      <a:r>
                        <a:rPr lang="nl-BE" sz="1600" baseline="0" dirty="0" smtClean="0"/>
                        <a:t>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Hard. Rood. Een beetje vuil. Zwaar.</a:t>
                      </a:r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3 Verwerking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Uitgebreide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h</a:t>
                      </a:r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erhaling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</a:t>
                      </a:r>
                      <a:r>
                        <a:rPr lang="nl-NL" sz="1600" baseline="0" dirty="0" smtClean="0"/>
                        <a:t> baksteen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Bakstenen zijn blokken gebakken klei. Daarmee worden huizen gebouwd. De stenen worden dan op elkaar gemetseld.</a:t>
                      </a:r>
                      <a:r>
                        <a:rPr lang="nl-NL" sz="1600" dirty="0" smtClean="0"/>
                        <a:t> 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Link met verhaal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Om een</a:t>
                      </a:r>
                      <a:r>
                        <a:rPr lang="nl-NL" sz="1600" baseline="0" dirty="0" smtClean="0"/>
                        <a:t> huis te bouwen worden in ons </a:t>
                      </a:r>
                      <a:r>
                        <a:rPr lang="nl-NL" sz="1600" baseline="0" dirty="0" err="1" smtClean="0"/>
                        <a:t>infoboek</a:t>
                      </a:r>
                      <a:r>
                        <a:rPr lang="nl-NL" sz="1600" baseline="0" dirty="0" smtClean="0"/>
                        <a:t> bakstenen gebruikt.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Wat zijn dit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Bakstenen</a:t>
                      </a:r>
                      <a:endParaRPr lang="nl-NL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 smtClean="0"/>
                        <a:t>Wat is een andere naam voor blokken gebakken klei</a:t>
                      </a:r>
                      <a:r>
                        <a:rPr lang="nl-NL" sz="1600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>
                          <a:sym typeface="Wingdings"/>
                        </a:rPr>
                        <a:t>Bakstenen</a:t>
                      </a:r>
                      <a:endParaRPr lang="nl-BE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Waarvoor gebruik je bakstenen?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Om te metselen. Om huizen te bouwen.</a:t>
                      </a:r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Eigen ervaring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Bakstenen worden gebruikt om huizen te bouwen. Heeft jullie huis bakstenen?</a:t>
                      </a:r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4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Beknopte herhaling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baksteen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 smtClean="0"/>
                        <a:t>Bakstenen zijn blokken gebakken klei. Daarmee worden huizen gebouwd. De stenen worden dan op elkaar gemetseld.</a:t>
                      </a:r>
                      <a:r>
                        <a:rPr lang="nl-NL" sz="1600" dirty="0" smtClean="0"/>
                        <a:t> 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Wat zijn dit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Bakstenen</a:t>
                      </a:r>
                      <a:endParaRPr lang="nl-NL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 smtClean="0"/>
                        <a:t>Wat is een andere naam voor blokken gebakken klei</a:t>
                      </a:r>
                      <a:r>
                        <a:rPr lang="nl-NL" sz="1600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>
                          <a:sym typeface="Wingdings"/>
                        </a:rPr>
                        <a:t>Bakstenen</a:t>
                      </a:r>
                      <a:endParaRPr lang="nl-BE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Waarvoor gebruik je bakstenen?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Om te metselen. Om huizen te bouwen.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58688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20468546"/>
              </p:ext>
            </p:extLst>
          </p:nvPr>
        </p:nvGraphicFramePr>
        <p:xfrm>
          <a:off x="245661" y="192661"/>
          <a:ext cx="8755356" cy="58826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9793"/>
                <a:gridCol w="6815563"/>
              </a:tblGrid>
              <a:tr h="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1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Introductie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architect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Kijk, dit is een foto van een architect. Een architect bedenkt hoe nieuwe gebouwen/huizen eruit gaan zien. En hoe ze moeten worden gebouwd. Wat zie je?</a:t>
                      </a:r>
                    </a:p>
                  </a:txBody>
                  <a:tcPr/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Vraag over prent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Wat heeft deze architect</a:t>
                      </a:r>
                      <a:r>
                        <a:rPr lang="nl-BE" sz="1600" baseline="0" dirty="0" smtClean="0"/>
                        <a:t> allemaal bij</a:t>
                      </a:r>
                      <a:r>
                        <a:rPr lang="nl-BE" sz="1600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Een lat. potloden.</a:t>
                      </a:r>
                      <a:r>
                        <a:rPr lang="nl-BE" sz="1600" i="1" baseline="0" dirty="0" smtClean="0"/>
                        <a:t> Een kaart. Een helm.</a:t>
                      </a:r>
                      <a:endParaRPr lang="nl-BE" sz="1600" u="sng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1 Verwerking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Uitgebreide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h</a:t>
                      </a:r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erhaling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</a:t>
                      </a:r>
                      <a:r>
                        <a:rPr lang="nl-NL" sz="1600" baseline="0" dirty="0" smtClean="0"/>
                        <a:t> architect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 architect </a:t>
                      </a:r>
                      <a:r>
                        <a:rPr lang="nl-BE" sz="1600" dirty="0" smtClean="0"/>
                        <a:t>bedenkt hoe nieuwe gebouwen eruit gaan zien, en hoe ze moeten worden gebouwd.</a:t>
                      </a:r>
                      <a:endParaRPr lang="nl-BE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Link met verhaal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Ook</a:t>
                      </a:r>
                      <a:r>
                        <a:rPr lang="nl-NL" sz="1600" baseline="0" dirty="0" smtClean="0"/>
                        <a:t> in ons verhaal hielp de architect de pinguïns om hun droomhuis te bedenken.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Wie zie je</a:t>
                      </a:r>
                      <a:r>
                        <a:rPr lang="nl-NL" sz="1600" i="0" baseline="0" dirty="0" smtClean="0"/>
                        <a:t> hier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Een</a:t>
                      </a:r>
                      <a:r>
                        <a:rPr lang="nl-NL" sz="1600" i="1" baseline="0" dirty="0" smtClean="0">
                          <a:sym typeface="Wingdings"/>
                        </a:rPr>
                        <a:t> architect.</a:t>
                      </a:r>
                      <a:endParaRPr lang="nl-NL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Wat doet de architect?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Nadenken over hoe huizen gebouwd moeten worden en hoe ze er zullen uitzien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Wie kan je helpen</a:t>
                      </a:r>
                      <a:r>
                        <a:rPr lang="nl-NL" sz="1600" baseline="0" dirty="0" smtClean="0"/>
                        <a:t> nadenken over hoe huizen gebouwd worden </a:t>
                      </a:r>
                      <a:r>
                        <a:rPr lang="nl-NL" sz="1600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Een</a:t>
                      </a:r>
                      <a:r>
                        <a:rPr lang="nl-NL" sz="1600" i="1" baseline="0" dirty="0" smtClean="0">
                          <a:sym typeface="Wingdings"/>
                        </a:rPr>
                        <a:t> architect.</a:t>
                      </a:r>
                      <a:endParaRPr lang="nl-NL" sz="1600" i="1" dirty="0" smtClean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Eigen ervaring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aseline="0" dirty="0" smtClean="0"/>
                        <a:t>Hebben jullie al eens een plan van een architect gezien?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2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Beknopte herhaling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architect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 architect </a:t>
                      </a:r>
                      <a:r>
                        <a:rPr lang="nl-BE" sz="1600" dirty="0" smtClean="0"/>
                        <a:t>bedenkt hoe nieuwe gebouwen eruit gaan zien, en hoe ze moeten worden gebouwd.</a:t>
                      </a:r>
                      <a:endParaRPr lang="nl-BE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i="1" dirty="0" smtClean="0"/>
                        <a:t>Zie</a:t>
                      </a:r>
                      <a:r>
                        <a:rPr lang="nl-NL" sz="1200" i="1" baseline="0" dirty="0" smtClean="0"/>
                        <a:t> boven</a:t>
                      </a:r>
                      <a:endParaRPr lang="nl-NL" sz="1200" i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93011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rcRect t="12856" b="17676"/>
          <a:stretch>
            <a:fillRect/>
          </a:stretch>
        </p:blipFill>
        <p:spPr>
          <a:xfrm>
            <a:off x="1751855" y="402988"/>
            <a:ext cx="5120251" cy="5335586"/>
          </a:xfrm>
          <a:prstGeom prst="rect">
            <a:avLst/>
          </a:prstGeom>
        </p:spPr>
      </p:pic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49874502"/>
              </p:ext>
            </p:extLst>
          </p:nvPr>
        </p:nvGraphicFramePr>
        <p:xfrm>
          <a:off x="101025" y="6097268"/>
          <a:ext cx="9042975" cy="6400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29837"/>
                <a:gridCol w="5904941"/>
                <a:gridCol w="1408197"/>
              </a:tblGrid>
              <a:tr h="173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13 METSELEN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>
                          <a:solidFill>
                            <a:srgbClr val="000000"/>
                          </a:solidFill>
                        </a:rPr>
                        <a:t>Iemand die metselt, bouwt een muur van stenen. Met cement plakt hij de stenen aan elkaar</a:t>
                      </a:r>
                      <a:endParaRPr lang="nl-NL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Bouwen</a:t>
                      </a:r>
                    </a:p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Verhaal</a:t>
                      </a:r>
                      <a:endParaRPr lang="nl-NL" sz="1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0296768"/>
              </p:ext>
            </p:extLst>
          </p:nvPr>
        </p:nvGraphicFramePr>
        <p:xfrm>
          <a:off x="211541" y="219956"/>
          <a:ext cx="8755356" cy="56388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9793"/>
                <a:gridCol w="6815563"/>
              </a:tblGrid>
              <a:tr h="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1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Introductie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metselen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Kijk, dit is metselen. Iemand die metselt bouwt een muur van stenen. Wat is dit?</a:t>
                      </a:r>
                    </a:p>
                  </a:txBody>
                  <a:tcPr/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Vraag over prent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Waar staat deze metselaar op?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Een ladder.</a:t>
                      </a:r>
                      <a:endParaRPr lang="nl-BE" sz="1600" u="sng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1 Verwerking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Uitgebreide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h</a:t>
                      </a:r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erhaling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</a:t>
                      </a:r>
                      <a:r>
                        <a:rPr lang="nl-NL" sz="1600" baseline="0" dirty="0" smtClean="0"/>
                        <a:t> metselen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Iemand die metselt, bouwt een muur van stenen. Met cement plakt hij de stenen aan elkaar.</a:t>
                      </a:r>
                      <a:r>
                        <a:rPr lang="nl-NL" sz="1600" dirty="0" smtClean="0"/>
                        <a:t>  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Link met verhaal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In ons verhaal is</a:t>
                      </a:r>
                      <a:r>
                        <a:rPr lang="nl-NL" sz="1600" baseline="0" dirty="0" smtClean="0"/>
                        <a:t> ezel niet zo goed in metselen.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Wat</a:t>
                      </a:r>
                      <a:r>
                        <a:rPr lang="nl-NL" sz="1600" i="0" baseline="0" dirty="0" smtClean="0"/>
                        <a:t> doet deze man hier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Metselen</a:t>
                      </a:r>
                      <a:endParaRPr lang="nl-NL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 smtClean="0"/>
                        <a:t>Als iemand een grote muur met stenen maakt, wat doet die persoon dan</a:t>
                      </a:r>
                      <a:r>
                        <a:rPr lang="nl-NL" sz="1600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Metselen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Wat doet iemand die metselt</a:t>
                      </a:r>
                      <a:r>
                        <a:rPr lang="nl-NL" sz="1600" baseline="0" dirty="0" smtClean="0"/>
                        <a:t> </a:t>
                      </a:r>
                      <a:r>
                        <a:rPr lang="nl-NL" sz="1600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Die</a:t>
                      </a:r>
                      <a:r>
                        <a:rPr lang="nl-NL" sz="1600" i="1" baseline="0" dirty="0" smtClean="0">
                          <a:sym typeface="Wingdings"/>
                        </a:rPr>
                        <a:t> bouwt een muur van stenen met cement.</a:t>
                      </a:r>
                      <a:endParaRPr lang="nl-NL" sz="1600" i="1" dirty="0" smtClean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Eigen ervaring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aseline="0" dirty="0" smtClean="0"/>
                        <a:t>Hebben jullie al eens een metselaar een muur zien bouwen?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2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Beknopte herhaling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metselen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Iemand die metselt, bouwt een muur van stenen. Met cement plakt hij de stenen aan elkaar.</a:t>
                      </a:r>
                      <a:r>
                        <a:rPr lang="nl-NL" sz="1600" dirty="0" smtClean="0"/>
                        <a:t>  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Wat</a:t>
                      </a:r>
                      <a:r>
                        <a:rPr lang="nl-NL" sz="1600" i="0" baseline="0" dirty="0" smtClean="0"/>
                        <a:t> doet deze man hier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Metselen</a:t>
                      </a:r>
                      <a:endParaRPr lang="nl-NL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 smtClean="0"/>
                        <a:t>Als iemand een grote muur met stenen maakt, wat doet die persoon dan</a:t>
                      </a:r>
                      <a:r>
                        <a:rPr lang="nl-NL" sz="1600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Metselen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Wat doet iemand die metselt</a:t>
                      </a:r>
                      <a:r>
                        <a:rPr lang="nl-NL" sz="1600" baseline="0" dirty="0" smtClean="0"/>
                        <a:t> </a:t>
                      </a:r>
                      <a:r>
                        <a:rPr lang="nl-NL" sz="1600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Die</a:t>
                      </a:r>
                      <a:r>
                        <a:rPr lang="nl-NL" sz="1600" i="1" baseline="0" dirty="0" smtClean="0">
                          <a:sym typeface="Wingdings"/>
                        </a:rPr>
                        <a:t> bouwt een muur van stenen met cement.</a:t>
                      </a:r>
                      <a:endParaRPr lang="nl-NL" sz="1600" i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0160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C:\Users\Sarah De Pessemier\Documents\Kaho\3BAKO\Bachelorproef\Wereldwoorden\Loodgieter1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556" y="331651"/>
            <a:ext cx="7155074" cy="5377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3021256"/>
              </p:ext>
            </p:extLst>
          </p:nvPr>
        </p:nvGraphicFramePr>
        <p:xfrm>
          <a:off x="101025" y="6097268"/>
          <a:ext cx="9042975" cy="6400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29837"/>
                <a:gridCol w="5904941"/>
                <a:gridCol w="1408197"/>
              </a:tblGrid>
              <a:tr h="173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14 DE LOODGIETER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>
                          <a:solidFill>
                            <a:srgbClr val="000000"/>
                          </a:solidFill>
                        </a:rPr>
                        <a:t>Een</a:t>
                      </a:r>
                      <a:r>
                        <a:rPr lang="nl-NL" b="0" baseline="0" dirty="0" smtClean="0">
                          <a:solidFill>
                            <a:srgbClr val="000000"/>
                          </a:solidFill>
                        </a:rPr>
                        <a:t> loodgieter repareert buizen in huis, bijvoorbeeld de waterleiding of de buizen van de verwarming</a:t>
                      </a:r>
                      <a:endParaRPr lang="nl-NL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Bouwen</a:t>
                      </a:r>
                    </a:p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Verhaal</a:t>
                      </a:r>
                      <a:endParaRPr lang="nl-NL" sz="1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11793722"/>
              </p:ext>
            </p:extLst>
          </p:nvPr>
        </p:nvGraphicFramePr>
        <p:xfrm>
          <a:off x="184245" y="235424"/>
          <a:ext cx="8755356" cy="63703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9793"/>
                <a:gridCol w="6815563"/>
              </a:tblGrid>
              <a:tr h="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1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Introductie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loodgieter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Kijk, dit is een loodgieter. Een loodgieter repareert buizen in huis, bijvoorbeeld de waterleiding of de buizen van de verwarming. Wie</a:t>
                      </a:r>
                      <a:r>
                        <a:rPr lang="nl-BE" sz="1600" baseline="0" dirty="0" smtClean="0"/>
                        <a:t> </a:t>
                      </a:r>
                      <a:r>
                        <a:rPr lang="nl-BE" sz="1600" dirty="0" smtClean="0"/>
                        <a:t>staat hier op?</a:t>
                      </a:r>
                    </a:p>
                  </a:txBody>
                  <a:tcPr/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Vraag over prent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Wat voor soort kleren draagt deze loodgieter?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Werkkleren. Stevige schoenen. Kleren die vuil mogen worden.</a:t>
                      </a:r>
                      <a:endParaRPr lang="nl-BE" sz="1600" u="sng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1 Verwerking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Uitgebreide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h</a:t>
                      </a:r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erhaling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</a:t>
                      </a:r>
                      <a:r>
                        <a:rPr lang="nl-NL" sz="1600" baseline="0" dirty="0" smtClean="0"/>
                        <a:t> loodgieter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Een loodgieter repareert buizen in huis, bijvoorbeeld de waterleiding of de buizen van de verwarming.</a:t>
                      </a:r>
                      <a:r>
                        <a:rPr lang="nl-NL" sz="1600" dirty="0" smtClean="0"/>
                        <a:t> 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Link met verhaal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In ons verhaal hebben</a:t>
                      </a:r>
                      <a:r>
                        <a:rPr lang="nl-NL" sz="1600" baseline="0" dirty="0" smtClean="0"/>
                        <a:t> de loodgieters veel werk in de badkamer.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Wie</a:t>
                      </a:r>
                      <a:r>
                        <a:rPr lang="nl-NL" sz="1600" i="0" baseline="0" dirty="0" smtClean="0"/>
                        <a:t> is dit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De loodgieter</a:t>
                      </a:r>
                      <a:endParaRPr lang="nl-NL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 smtClean="0"/>
                        <a:t>Als de leidingen en de buizen het niet meer doen, wie moet je dan bellen om deze te repareren</a:t>
                      </a:r>
                      <a:r>
                        <a:rPr lang="nl-NL" sz="1600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De loodgieter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Wat doet de loodgieter?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Hij repareert de buizen in huis.</a:t>
                      </a:r>
                      <a:endParaRPr lang="nl-NL" sz="1600" i="1" dirty="0" smtClean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Eigen ervaring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aseline="0" dirty="0" smtClean="0"/>
                        <a:t>M</a:t>
                      </a:r>
                      <a:r>
                        <a:rPr lang="nl-BE" sz="1600" dirty="0" err="1" smtClean="0"/>
                        <a:t>oest</a:t>
                      </a:r>
                      <a:r>
                        <a:rPr lang="nl-BE" sz="1600" dirty="0" smtClean="0"/>
                        <a:t> er al eens een loodgieter bij jullie thuis komen om de leidingen en de buizen te repareren? Wat was er dan kapot?</a:t>
                      </a:r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2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Beknopte herhaling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loodgieter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Een loodgieter repareert buizen in huis, bijvoorbeeld de waterleiding of de buizen van de verwarming.</a:t>
                      </a:r>
                      <a:r>
                        <a:rPr lang="nl-NL" sz="1600" dirty="0" smtClean="0"/>
                        <a:t> 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Wie</a:t>
                      </a:r>
                      <a:r>
                        <a:rPr lang="nl-NL" sz="1600" i="0" baseline="0" dirty="0" smtClean="0"/>
                        <a:t> is dit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De loodgieter</a:t>
                      </a:r>
                      <a:endParaRPr lang="nl-NL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 smtClean="0"/>
                        <a:t>Als de leidingen en de buizen het niet meer doen, wie moet je dan bellen om deze te repareren</a:t>
                      </a:r>
                      <a:r>
                        <a:rPr lang="nl-NL" sz="1600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De loodgieter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Wat doet de loodgieter?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Hij repareert de buizen in huis.</a:t>
                      </a:r>
                      <a:endParaRPr lang="nl-NL" sz="1600" i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09271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60" y="176359"/>
            <a:ext cx="7671540" cy="5730136"/>
          </a:xfrm>
          <a:prstGeom prst="rect">
            <a:avLst/>
          </a:prstGeom>
        </p:spPr>
      </p:pic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3414744"/>
              </p:ext>
            </p:extLst>
          </p:nvPr>
        </p:nvGraphicFramePr>
        <p:xfrm>
          <a:off x="101025" y="6097268"/>
          <a:ext cx="9042975" cy="6400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05196"/>
                <a:gridCol w="5729582"/>
                <a:gridCol w="1408197"/>
              </a:tblGrid>
              <a:tr h="173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15 HET GEREEDSCHAP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>
                          <a:solidFill>
                            <a:srgbClr val="000000"/>
                          </a:solidFill>
                        </a:rPr>
                        <a:t>Gereedschap, dat zijn voorwerpen die je nodig hebt om iets te maken</a:t>
                      </a:r>
                      <a:endParaRPr lang="nl-NL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Bouwen</a:t>
                      </a:r>
                    </a:p>
                    <a:p>
                      <a:pPr algn="r"/>
                      <a:r>
                        <a:rPr lang="nl-NL" sz="1200" b="0" dirty="0" err="1" smtClean="0">
                          <a:solidFill>
                            <a:srgbClr val="000000"/>
                          </a:solidFill>
                        </a:rPr>
                        <a:t>Infoboek</a:t>
                      </a:r>
                      <a:endParaRPr lang="nl-NL" sz="1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8689998"/>
              </p:ext>
            </p:extLst>
          </p:nvPr>
        </p:nvGraphicFramePr>
        <p:xfrm>
          <a:off x="238835" y="208128"/>
          <a:ext cx="8755356" cy="56388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9793"/>
                <a:gridCol w="6815563"/>
              </a:tblGrid>
              <a:tr h="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3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Introductie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gereedschap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Kijk, dit noemen we gereedschap. Dat zijn voorwerpen die je nodig hebt om iets te maken. Wat is dit?</a:t>
                      </a:r>
                    </a:p>
                  </a:txBody>
                  <a:tcPr/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Vraag over prent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Herken je gereedschap van de foto? Je hoeft de naam niet te zeggen.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>
                          <a:sym typeface="Wingdings"/>
                        </a:rPr>
                        <a:t>ik</a:t>
                      </a:r>
                      <a:r>
                        <a:rPr lang="nl-BE" sz="1600" i="1" baseline="0" dirty="0" smtClean="0">
                          <a:sym typeface="Wingdings"/>
                        </a:rPr>
                        <a:t> herken (…) want ik heb dit al eens zien liggen thuis.</a:t>
                      </a:r>
                      <a:endParaRPr lang="nl-BE" sz="1600" u="sng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3 Verwerking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Uitgebreide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h</a:t>
                      </a:r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erhaling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</a:t>
                      </a:r>
                      <a:r>
                        <a:rPr lang="nl-NL" sz="1600" baseline="0" dirty="0" smtClean="0"/>
                        <a:t> gereedschap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Gereedschap, dat zijn voorwerpen die je nodig hebt om iets te maken.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Link met verhaal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In ons </a:t>
                      </a:r>
                      <a:r>
                        <a:rPr lang="nl-NL" sz="1600" dirty="0" err="1" smtClean="0"/>
                        <a:t>infoboek</a:t>
                      </a:r>
                      <a:r>
                        <a:rPr lang="nl-NL" sz="1600" baseline="0" dirty="0" smtClean="0"/>
                        <a:t> gebruiken de bouwvakkers groot en klein gereedschap.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Hoe noem je deze voorwerpen samen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Gereedschap</a:t>
                      </a:r>
                      <a:endParaRPr lang="nl-NL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Wat</a:t>
                      </a:r>
                      <a:r>
                        <a:rPr lang="nl-NL" sz="1600" baseline="0" dirty="0" smtClean="0"/>
                        <a:t> doe je met gereedschap</a:t>
                      </a:r>
                      <a:r>
                        <a:rPr lang="nl-NL" sz="1600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>
                          <a:sym typeface="Wingdings"/>
                        </a:rPr>
                        <a:t>Je</a:t>
                      </a:r>
                      <a:r>
                        <a:rPr lang="nl-BE" sz="1600" i="1" baseline="0" dirty="0" smtClean="0">
                          <a:sym typeface="Wingdings"/>
                        </a:rPr>
                        <a:t> hebt deze nodig om iets te maken.</a:t>
                      </a:r>
                      <a:endParaRPr lang="nl-BE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Wat heb je nodig als je iets wil maken?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Gereedschap</a:t>
                      </a:r>
                      <a:endParaRPr lang="nl-NL" sz="1600" i="1" dirty="0" smtClean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Eigen ervaring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 smtClean="0"/>
                        <a:t>Hebben jullie zelf al iets gemaakt? Welk gereedschap werd dan gebruikt?</a:t>
                      </a:r>
                      <a:endParaRPr lang="nl-BE" sz="1600" i="1" dirty="0" smtClean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4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Beknopte herhaling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gereedschap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Gereedschap, dat zijn voorwerpen die je nodig hebt om iets te maken.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Hoe noem je deze voorwerpen samen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Gereedschap</a:t>
                      </a:r>
                      <a:endParaRPr lang="nl-NL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Wat</a:t>
                      </a:r>
                      <a:r>
                        <a:rPr lang="nl-NL" sz="1600" baseline="0" dirty="0" smtClean="0"/>
                        <a:t> doe je met gereedschap</a:t>
                      </a:r>
                      <a:r>
                        <a:rPr lang="nl-NL" sz="1600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>
                          <a:sym typeface="Wingdings"/>
                        </a:rPr>
                        <a:t>Je</a:t>
                      </a:r>
                      <a:r>
                        <a:rPr lang="nl-BE" sz="1600" i="1" baseline="0" dirty="0" smtClean="0">
                          <a:sym typeface="Wingdings"/>
                        </a:rPr>
                        <a:t> hebt deze nodig om iets te maken.</a:t>
                      </a:r>
                      <a:endParaRPr lang="nl-BE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Wat heb je nodig als je iets wil maken?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BE" sz="1600" i="1" dirty="0" smtClean="0"/>
                        <a:t>Gereedschap</a:t>
                      </a:r>
                      <a:endParaRPr lang="nl-NL" sz="1600" i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05041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14" y="316234"/>
            <a:ext cx="7543438" cy="5387034"/>
          </a:xfrm>
          <a:prstGeom prst="rect">
            <a:avLst/>
          </a:prstGeom>
        </p:spPr>
      </p:pic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70710712"/>
              </p:ext>
            </p:extLst>
          </p:nvPr>
        </p:nvGraphicFramePr>
        <p:xfrm>
          <a:off x="101025" y="6097268"/>
          <a:ext cx="9042975" cy="6400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2933"/>
                <a:gridCol w="6261845"/>
                <a:gridCol w="1408197"/>
              </a:tblGrid>
              <a:tr h="173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16 DE STELLING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>
                          <a:solidFill>
                            <a:srgbClr val="000000"/>
                          </a:solidFill>
                        </a:rPr>
                        <a:t>Een</a:t>
                      </a:r>
                      <a:r>
                        <a:rPr lang="nl-NL" b="0" baseline="0" dirty="0" smtClean="0">
                          <a:solidFill>
                            <a:srgbClr val="000000"/>
                          </a:solidFill>
                        </a:rPr>
                        <a:t> stelling is gemaakt van buizen en planken. Een bouwvakker kan hierop staan als hij hoog moet werken</a:t>
                      </a:r>
                      <a:endParaRPr lang="nl-NL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Bouwen</a:t>
                      </a:r>
                    </a:p>
                    <a:p>
                      <a:pPr algn="r"/>
                      <a:r>
                        <a:rPr lang="nl-NL" sz="1200" b="0" dirty="0" err="1" smtClean="0">
                          <a:solidFill>
                            <a:srgbClr val="000000"/>
                          </a:solidFill>
                        </a:rPr>
                        <a:t>Infoboek</a:t>
                      </a:r>
                      <a:endParaRPr lang="nl-NL" sz="1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1980</Words>
  <Application>Microsoft Macintosh PowerPoint</Application>
  <PresentationFormat>Diavoorstelling (4:3)</PresentationFormat>
  <Paragraphs>206</Paragraphs>
  <Slides>12</Slides>
  <Notes>6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3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</vt:vector>
  </TitlesOfParts>
  <Company>Arteveldehogeschool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Helena Taelman</dc:creator>
  <cp:lastModifiedBy>Helena Taelman</cp:lastModifiedBy>
  <cp:revision>22</cp:revision>
  <dcterms:created xsi:type="dcterms:W3CDTF">2014-10-20T12:00:22Z</dcterms:created>
  <dcterms:modified xsi:type="dcterms:W3CDTF">2014-10-20T12:03:40Z</dcterms:modified>
</cp:coreProperties>
</file>