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Override PartName="/ppt/slides/slide11.xml" ContentType="application/vnd.openxmlformats-officedocument.presentationml.slide+xml"/>
  <Default Extension="xml" ContentType="application/xml"/>
  <Override PartName="/ppt/slides/slide9.xml" ContentType="application/vnd.openxmlformats-officedocument.presentationml.slide+xml"/>
  <Override PartName="/ppt/notesSlides/notesSlide3.xml" ContentType="application/vnd.openxmlformats-officedocument.presentationml.notes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commentAuthors.xml" ContentType="application/vnd.openxmlformats-officedocument.presentationml.commentAuthors+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s/slide6.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4"/>
  </p:notesMasterIdLst>
  <p:sldIdLst>
    <p:sldId id="257" r:id="rId2"/>
    <p:sldId id="263" r:id="rId3"/>
    <p:sldId id="258" r:id="rId4"/>
    <p:sldId id="264" r:id="rId5"/>
    <p:sldId id="259" r:id="rId6"/>
    <p:sldId id="265" r:id="rId7"/>
    <p:sldId id="260" r:id="rId8"/>
    <p:sldId id="266" r:id="rId9"/>
    <p:sldId id="261" r:id="rId10"/>
    <p:sldId id="267" r:id="rId11"/>
    <p:sldId id="262" r:id="rId12"/>
    <p:sldId id="268" r:id="rId13"/>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User" initials="U" lastIdx="1"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p:scale>
          <a:sx n="80" d="100"/>
          <a:sy n="80" d="100"/>
        </p:scale>
        <p:origin x="-1704" y="-45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commentAuthors" Target="commentAuthors.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08A402-2FAE-BA44-AE65-A71F4F44310A}" type="datetimeFigureOut">
              <a:rPr lang="nl-NL" smtClean="0"/>
              <a:pPr/>
              <a:t>20-10-2014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0967FB-E8AA-6142-BCDA-99448D1175B3}" type="slidenum">
              <a:rPr lang="nl-NL" smtClean="0"/>
              <a:pPr/>
              <a:t>‹nr.›</a:t>
            </a:fld>
            <a:endParaRPr lang="nl-NL"/>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132547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www.freeimages.com/photo/845716"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en:Creative_Commons" TargetMode="External"/><Relationship Id="rId4" Type="http://schemas.openxmlformats.org/officeDocument/2006/relationships/hyperlink" Target="http://creativecommons.org/licenses/by-sa/3.0/deed.en"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en:Creative_Commons" TargetMode="External"/><Relationship Id="rId4" Type="http://schemas.openxmlformats.org/officeDocument/2006/relationships/hyperlink" Target="http://creativecommons.org/licenses/by-sa/3.0/deed.en"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Eigen</a:t>
            </a:r>
            <a:r>
              <a:rPr lang="nl-NL" baseline="0" dirty="0" smtClean="0"/>
              <a:t> werk. Foto van scriptiestudent</a:t>
            </a:r>
            <a:endParaRPr lang="nl-NL" dirty="0"/>
          </a:p>
        </p:txBody>
      </p:sp>
      <p:sp>
        <p:nvSpPr>
          <p:cNvPr id="4" name="Tijdelijke aanduiding voor dianummer 3"/>
          <p:cNvSpPr>
            <a:spLocks noGrp="1"/>
          </p:cNvSpPr>
          <p:nvPr>
            <p:ph type="sldNum" sz="quarter" idx="10"/>
          </p:nvPr>
        </p:nvSpPr>
        <p:spPr/>
        <p:txBody>
          <a:bodyPr/>
          <a:lstStyle/>
          <a:p>
            <a:fld id="{360967FB-E8AA-6142-BCDA-99448D1175B3}" type="slidenum">
              <a:rPr lang="nl-NL" smtClean="0"/>
              <a:pPr/>
              <a:t>1</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t>Bron: http://</a:t>
            </a:r>
            <a:r>
              <a:rPr lang="nl-NL" dirty="0" err="1" smtClean="0"/>
              <a:t>www.flickr.com</a:t>
            </a:r>
            <a:r>
              <a:rPr lang="nl-NL" dirty="0" smtClean="0"/>
              <a:t>/</a:t>
            </a:r>
            <a:r>
              <a:rPr lang="nl-NL" dirty="0" err="1" smtClean="0"/>
              <a:t>photos</a:t>
            </a:r>
            <a:r>
              <a:rPr lang="nl-NL" dirty="0" smtClean="0"/>
              <a:t>/11066072@N06/3159561103</a:t>
            </a:r>
          </a:p>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t>Auteur: </a:t>
            </a:r>
            <a:r>
              <a:rPr lang="nl-NL" dirty="0" err="1" smtClean="0"/>
              <a:t>gmourits</a:t>
            </a:r>
            <a:r>
              <a:rPr lang="nl-NL" baseline="0" dirty="0" smtClean="0"/>
              <a:t> http://</a:t>
            </a:r>
            <a:r>
              <a:rPr lang="nl-NL" baseline="0" dirty="0" err="1" smtClean="0"/>
              <a:t>www.flickr.com</a:t>
            </a:r>
            <a:r>
              <a:rPr lang="nl-NL" baseline="0" dirty="0" smtClean="0"/>
              <a:t>/</a:t>
            </a:r>
            <a:r>
              <a:rPr lang="nl-NL" baseline="0" dirty="0" err="1" smtClean="0"/>
              <a:t>photos</a:t>
            </a:r>
            <a:r>
              <a:rPr lang="nl-NL" baseline="0" dirty="0" smtClean="0"/>
              <a:t>/11066072@N06/</a:t>
            </a:r>
            <a:endParaRPr lang="nl-NL" dirty="0" smtClean="0"/>
          </a:p>
          <a:p>
            <a:r>
              <a:rPr lang="nl-NL" dirty="0" smtClean="0"/>
              <a:t>Licentie: </a:t>
            </a:r>
            <a:r>
              <a:rPr lang="nl-NL" dirty="0" err="1" smtClean="0"/>
              <a:t>https</a:t>
            </a:r>
            <a:r>
              <a:rPr lang="nl-NL" dirty="0" smtClean="0"/>
              <a:t>://</a:t>
            </a:r>
            <a:r>
              <a:rPr lang="nl-NL" dirty="0" err="1" smtClean="0"/>
              <a:t>creativecommons.org</a:t>
            </a:r>
            <a:r>
              <a:rPr lang="nl-NL" dirty="0" smtClean="0"/>
              <a:t>/</a:t>
            </a:r>
            <a:r>
              <a:rPr lang="nl-NL" dirty="0" err="1" smtClean="0"/>
              <a:t>licenses</a:t>
            </a:r>
            <a:r>
              <a:rPr lang="nl-NL" dirty="0" smtClean="0"/>
              <a:t>/</a:t>
            </a:r>
            <a:r>
              <a:rPr lang="nl-NL" dirty="0" err="1" smtClean="0"/>
              <a:t>by</a:t>
            </a:r>
            <a:r>
              <a:rPr lang="nl-NL" dirty="0" smtClean="0"/>
              <a:t>/2.0/</a:t>
            </a:r>
            <a:endParaRPr lang="nl-NL" dirty="0"/>
          </a:p>
        </p:txBody>
      </p:sp>
      <p:sp>
        <p:nvSpPr>
          <p:cNvPr id="4" name="Tijdelijke aanduiding voor dianummer 3"/>
          <p:cNvSpPr>
            <a:spLocks noGrp="1"/>
          </p:cNvSpPr>
          <p:nvPr>
            <p:ph type="sldNum" sz="quarter" idx="10"/>
          </p:nvPr>
        </p:nvSpPr>
        <p:spPr/>
        <p:txBody>
          <a:bodyPr/>
          <a:lstStyle/>
          <a:p>
            <a:fld id="{360967FB-E8AA-6142-BCDA-99448D1175B3}" type="slidenum">
              <a:rPr lang="nl-NL" smtClean="0"/>
              <a:pPr/>
              <a:t>3</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sz="1200" u="sng" kern="1200" dirty="0" smtClean="0">
                <a:solidFill>
                  <a:schemeClr val="tx1"/>
                </a:solidFill>
                <a:effectLst/>
                <a:latin typeface="+mn-lt"/>
                <a:ea typeface="+mn-ea"/>
                <a:cs typeface="+mn-cs"/>
                <a:hlinkClick r:id="rId3"/>
              </a:rPr>
              <a:t>Bron:</a:t>
            </a:r>
            <a:r>
              <a:rPr lang="nl-BE" sz="1200" u="sng" kern="1200" baseline="0" dirty="0" smtClean="0">
                <a:solidFill>
                  <a:schemeClr val="tx1"/>
                </a:solidFill>
                <a:effectLst/>
                <a:latin typeface="+mn-lt"/>
                <a:ea typeface="+mn-ea"/>
                <a:cs typeface="+mn-cs"/>
                <a:hlinkClick r:id="rId3"/>
              </a:rPr>
              <a:t> </a:t>
            </a:r>
            <a:r>
              <a:rPr lang="nl-BE" sz="1200" u="sng" kern="1200" dirty="0" smtClean="0">
                <a:solidFill>
                  <a:schemeClr val="tx1"/>
                </a:solidFill>
                <a:effectLst/>
                <a:latin typeface="+mn-lt"/>
                <a:ea typeface="+mn-ea"/>
                <a:cs typeface="+mn-cs"/>
                <a:hlinkClick r:id="rId3"/>
              </a:rPr>
              <a:t>http://www.freeimages.com/photo/845716</a:t>
            </a:r>
            <a:r>
              <a:rPr lang="nl-BE" sz="1200" u="sng" kern="1200" dirty="0" smtClean="0">
                <a:solidFill>
                  <a:schemeClr val="tx1"/>
                </a:solidFill>
                <a:effectLst/>
                <a:latin typeface="+mn-lt"/>
                <a:ea typeface="+mn-ea"/>
                <a:cs typeface="+mn-cs"/>
              </a:rPr>
              <a:t> </a:t>
            </a:r>
          </a:p>
          <a:p>
            <a:r>
              <a:rPr lang="nl-BE" sz="1200" u="none" kern="1200" dirty="0" smtClean="0">
                <a:solidFill>
                  <a:schemeClr val="tx1"/>
                </a:solidFill>
                <a:effectLst/>
                <a:latin typeface="+mn-lt"/>
                <a:ea typeface="+mn-ea"/>
                <a:cs typeface="+mn-cs"/>
              </a:rPr>
              <a:t>Auteur: 24acorns </a:t>
            </a:r>
            <a:r>
              <a:rPr lang="nl-NL" sz="1200" u="none" kern="1200" dirty="0" smtClean="0">
                <a:solidFill>
                  <a:schemeClr val="tx1"/>
                </a:solidFill>
                <a:effectLst/>
                <a:latin typeface="+mn-lt"/>
                <a:ea typeface="+mn-ea"/>
                <a:cs typeface="+mn-cs"/>
              </a:rPr>
              <a:t>http://</a:t>
            </a:r>
            <a:r>
              <a:rPr lang="nl-NL" sz="1200" u="none" kern="1200" dirty="0" err="1" smtClean="0">
                <a:solidFill>
                  <a:schemeClr val="tx1"/>
                </a:solidFill>
                <a:effectLst/>
                <a:latin typeface="+mn-lt"/>
                <a:ea typeface="+mn-ea"/>
                <a:cs typeface="+mn-cs"/>
              </a:rPr>
              <a:t>www.freeimages.com</a:t>
            </a:r>
            <a:r>
              <a:rPr lang="nl-NL" sz="1200" u="none" kern="1200" dirty="0" smtClean="0">
                <a:solidFill>
                  <a:schemeClr val="tx1"/>
                </a:solidFill>
                <a:effectLst/>
                <a:latin typeface="+mn-lt"/>
                <a:ea typeface="+mn-ea"/>
                <a:cs typeface="+mn-cs"/>
              </a:rPr>
              <a:t>/</a:t>
            </a:r>
            <a:r>
              <a:rPr lang="nl-NL" sz="1200" u="none" kern="1200" dirty="0" err="1" smtClean="0">
                <a:solidFill>
                  <a:schemeClr val="tx1"/>
                </a:solidFill>
                <a:effectLst/>
                <a:latin typeface="+mn-lt"/>
                <a:ea typeface="+mn-ea"/>
                <a:cs typeface="+mn-cs"/>
              </a:rPr>
              <a:t>profile</a:t>
            </a:r>
            <a:r>
              <a:rPr lang="nl-NL" sz="1200" u="none" kern="1200" dirty="0" smtClean="0">
                <a:solidFill>
                  <a:schemeClr val="tx1"/>
                </a:solidFill>
                <a:effectLst/>
                <a:latin typeface="+mn-lt"/>
                <a:ea typeface="+mn-ea"/>
                <a:cs typeface="+mn-cs"/>
              </a:rPr>
              <a:t>/24acorns</a:t>
            </a:r>
            <a:r>
              <a:rPr lang="nl-BE" sz="1200" u="none" kern="1200" baseline="0" dirty="0" smtClean="0">
                <a:solidFill>
                  <a:schemeClr val="tx1"/>
                </a:solidFill>
                <a:effectLst/>
                <a:latin typeface="+mn-lt"/>
                <a:ea typeface="+mn-ea"/>
                <a:cs typeface="+mn-cs"/>
              </a:rPr>
              <a:t> </a:t>
            </a:r>
          </a:p>
          <a:p>
            <a:r>
              <a:rPr lang="nl-BE" sz="1200" u="none" kern="1200" baseline="0" dirty="0" smtClean="0">
                <a:solidFill>
                  <a:schemeClr val="tx1"/>
                </a:solidFill>
                <a:effectLst/>
                <a:latin typeface="+mn-lt"/>
                <a:ea typeface="+mn-ea"/>
                <a:cs typeface="+mn-cs"/>
              </a:rPr>
              <a:t>Licentie: </a:t>
            </a:r>
            <a:r>
              <a:rPr lang="nl-NL" sz="1200" u="none" kern="1200" baseline="0" dirty="0" smtClean="0">
                <a:solidFill>
                  <a:schemeClr val="tx1"/>
                </a:solidFill>
                <a:effectLst/>
                <a:latin typeface="+mn-lt"/>
                <a:ea typeface="+mn-ea"/>
                <a:cs typeface="+mn-cs"/>
              </a:rPr>
              <a:t>http://</a:t>
            </a:r>
            <a:r>
              <a:rPr lang="nl-NL" sz="1200" u="none" kern="1200" baseline="0" dirty="0" err="1" smtClean="0">
                <a:solidFill>
                  <a:schemeClr val="tx1"/>
                </a:solidFill>
                <a:effectLst/>
                <a:latin typeface="+mn-lt"/>
                <a:ea typeface="+mn-ea"/>
                <a:cs typeface="+mn-cs"/>
              </a:rPr>
              <a:t>www.freeimages.com</a:t>
            </a:r>
            <a:r>
              <a:rPr lang="nl-NL" sz="1200" u="none" kern="1200" baseline="0" dirty="0" smtClean="0">
                <a:solidFill>
                  <a:schemeClr val="tx1"/>
                </a:solidFill>
                <a:effectLst/>
                <a:latin typeface="+mn-lt"/>
                <a:ea typeface="+mn-ea"/>
                <a:cs typeface="+mn-cs"/>
              </a:rPr>
              <a:t>/help/7_2</a:t>
            </a:r>
            <a:endParaRPr lang="nl-NL" u="none" dirty="0"/>
          </a:p>
        </p:txBody>
      </p:sp>
      <p:sp>
        <p:nvSpPr>
          <p:cNvPr id="4" name="Tijdelijke aanduiding voor dianummer 3"/>
          <p:cNvSpPr>
            <a:spLocks noGrp="1"/>
          </p:cNvSpPr>
          <p:nvPr>
            <p:ph type="sldNum" sz="quarter" idx="10"/>
          </p:nvPr>
        </p:nvSpPr>
        <p:spPr/>
        <p:txBody>
          <a:bodyPr/>
          <a:lstStyle/>
          <a:p>
            <a:fld id="{360967FB-E8AA-6142-BCDA-99448D1175B3}" type="slidenum">
              <a:rPr lang="nl-NL" smtClean="0"/>
              <a:pPr/>
              <a:t>5</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Bron:http://</a:t>
            </a:r>
            <a:r>
              <a:rPr lang="nl-NL" dirty="0" err="1" smtClean="0"/>
              <a:t>www.freeimages.com</a:t>
            </a:r>
            <a:r>
              <a:rPr lang="nl-NL" dirty="0" smtClean="0"/>
              <a:t>/</a:t>
            </a:r>
            <a:r>
              <a:rPr lang="nl-NL" dirty="0" err="1" smtClean="0"/>
              <a:t>browse.phtml</a:t>
            </a:r>
            <a:r>
              <a:rPr lang="nl-NL" dirty="0" smtClean="0"/>
              <a:t>?</a:t>
            </a:r>
            <a:r>
              <a:rPr lang="nl-NL" dirty="0" err="1" smtClean="0"/>
              <a:t>f</a:t>
            </a:r>
            <a:r>
              <a:rPr lang="nl-NL" dirty="0" smtClean="0"/>
              <a:t>=view&amp;</a:t>
            </a:r>
            <a:r>
              <a:rPr lang="nl-NL" dirty="0" err="1" smtClean="0"/>
              <a:t>id</a:t>
            </a:r>
            <a:r>
              <a:rPr lang="nl-NL" dirty="0" smtClean="0"/>
              <a:t>=542463</a:t>
            </a:r>
          </a:p>
          <a:p>
            <a:r>
              <a:rPr lang="nl-NL" dirty="0" smtClean="0"/>
              <a:t>Auteur: </a:t>
            </a:r>
            <a:r>
              <a:rPr lang="nl-NL" dirty="0" err="1" smtClean="0"/>
              <a:t>hortongrou</a:t>
            </a:r>
            <a:r>
              <a:rPr lang="nl-NL" dirty="0" smtClean="0"/>
              <a:t> http://</a:t>
            </a:r>
            <a:r>
              <a:rPr lang="nl-NL" dirty="0" err="1" smtClean="0"/>
              <a:t>www.freeimages.com</a:t>
            </a:r>
            <a:r>
              <a:rPr lang="nl-NL" dirty="0" smtClean="0"/>
              <a:t>/</a:t>
            </a:r>
            <a:r>
              <a:rPr lang="nl-NL" dirty="0" err="1" smtClean="0"/>
              <a:t>profile</a:t>
            </a:r>
            <a:r>
              <a:rPr lang="nl-NL" dirty="0" smtClean="0"/>
              <a:t>/</a:t>
            </a:r>
            <a:r>
              <a:rPr lang="nl-NL" dirty="0" err="1" smtClean="0"/>
              <a:t>hortongrou</a:t>
            </a:r>
            <a:endParaRPr lang="nl-NL" dirty="0" smtClean="0"/>
          </a:p>
          <a:p>
            <a:r>
              <a:rPr lang="nl-NL" dirty="0" smtClean="0"/>
              <a:t>Licentie: http://</a:t>
            </a:r>
            <a:r>
              <a:rPr lang="nl-NL" dirty="0" err="1" smtClean="0"/>
              <a:t>www.freeimages.com</a:t>
            </a:r>
            <a:r>
              <a:rPr lang="nl-NL" dirty="0" smtClean="0"/>
              <a:t>/help/7_2</a:t>
            </a:r>
            <a:endParaRPr lang="nl-NL" dirty="0"/>
          </a:p>
        </p:txBody>
      </p:sp>
      <p:sp>
        <p:nvSpPr>
          <p:cNvPr id="4" name="Tijdelijke aanduiding voor dianummer 3"/>
          <p:cNvSpPr>
            <a:spLocks noGrp="1"/>
          </p:cNvSpPr>
          <p:nvPr>
            <p:ph type="sldNum" sz="quarter" idx="10"/>
          </p:nvPr>
        </p:nvSpPr>
        <p:spPr/>
        <p:txBody>
          <a:bodyPr/>
          <a:lstStyle/>
          <a:p>
            <a:fld id="{360967FB-E8AA-6142-BCDA-99448D1175B3}" type="slidenum">
              <a:rPr lang="nl-NL" smtClean="0"/>
              <a:pPr/>
              <a:t>7</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 http://</a:t>
            </a:r>
            <a:r>
              <a:rPr lang="nl-NL" dirty="0" err="1" smtClean="0"/>
              <a:t>commons.wikimedia.org</a:t>
            </a:r>
            <a:r>
              <a:rPr lang="nl-NL" dirty="0" smtClean="0"/>
              <a:t>/</a:t>
            </a:r>
            <a:r>
              <a:rPr lang="nl-NL" dirty="0" err="1" smtClean="0"/>
              <a:t>wiki</a:t>
            </a:r>
            <a:r>
              <a:rPr lang="nl-NL" dirty="0" smtClean="0"/>
              <a:t>/File:</a:t>
            </a:r>
            <a:r>
              <a:rPr lang="nl-NL" dirty="0" err="1" smtClean="0"/>
              <a:t>Waterpipes.jpeg</a:t>
            </a:r>
            <a:endParaRPr lang="nl-NL" dirty="0" smtClean="0"/>
          </a:p>
          <a:p>
            <a:r>
              <a:rPr lang="nl-NL" dirty="0" smtClean="0"/>
              <a:t>Auteur: http://</a:t>
            </a:r>
            <a:r>
              <a:rPr lang="nl-NL" dirty="0" err="1" smtClean="0"/>
              <a:t>en.wikipedia.org</a:t>
            </a:r>
            <a:r>
              <a:rPr lang="nl-NL" dirty="0" smtClean="0"/>
              <a:t>/</a:t>
            </a:r>
            <a:r>
              <a:rPr lang="nl-NL" dirty="0" err="1" smtClean="0"/>
              <a:t>wiki</a:t>
            </a:r>
            <a:r>
              <a:rPr lang="nl-NL" dirty="0" smtClean="0"/>
              <a:t>/User:</a:t>
            </a:r>
            <a:r>
              <a:rPr lang="nl-NL" dirty="0" err="1" smtClean="0"/>
              <a:t>Hephaestos</a:t>
            </a:r>
            <a:endParaRPr lang="nl-NL" dirty="0" smtClean="0"/>
          </a:p>
          <a:p>
            <a:r>
              <a:rPr lang="nl-NL" dirty="0" smtClean="0"/>
              <a:t>Licentie: </a:t>
            </a:r>
            <a:r>
              <a:rPr lang="nl-NL" dirty="0" smtClean="0">
                <a:hlinkClick r:id="rId3" tooltip="w:en:Creative Commons"/>
              </a:rPr>
              <a:t>Creative Commons</a:t>
            </a:r>
            <a:r>
              <a:rPr lang="nl-NL" dirty="0" smtClean="0"/>
              <a:t> </a:t>
            </a:r>
            <a:r>
              <a:rPr lang="nl-NL" dirty="0" smtClean="0">
                <a:hlinkClick r:id="rId4"/>
              </a:rPr>
              <a:t>Attribution-Share Alike 3.0 Unported</a:t>
            </a:r>
            <a:endParaRPr lang="nl-NL" dirty="0"/>
          </a:p>
        </p:txBody>
      </p:sp>
      <p:sp>
        <p:nvSpPr>
          <p:cNvPr id="4" name="Tijdelijke aanduiding voor dianummer 3"/>
          <p:cNvSpPr>
            <a:spLocks noGrp="1"/>
          </p:cNvSpPr>
          <p:nvPr>
            <p:ph type="sldNum" sz="quarter" idx="10"/>
          </p:nvPr>
        </p:nvSpPr>
        <p:spPr/>
        <p:txBody>
          <a:bodyPr/>
          <a:lstStyle/>
          <a:p>
            <a:fld id="{360967FB-E8AA-6142-BCDA-99448D1175B3}" type="slidenum">
              <a:rPr lang="nl-NL" smtClean="0"/>
              <a:pPr/>
              <a:t>9</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Bron: eigen werk</a:t>
            </a:r>
          </a:p>
          <a:p>
            <a:r>
              <a:rPr lang="nl-NL" dirty="0" smtClean="0"/>
              <a:t>Auteur: Helena Taelman</a:t>
            </a:r>
          </a:p>
          <a:p>
            <a:r>
              <a:rPr lang="nl-NL" dirty="0" smtClean="0"/>
              <a:t>Licentie: </a:t>
            </a:r>
            <a:r>
              <a:rPr lang="nl-NL" dirty="0" smtClean="0">
                <a:hlinkClick r:id="rId3" tooltip="w:en:Creative Commons"/>
              </a:rPr>
              <a:t>Creative Commons</a:t>
            </a:r>
            <a:r>
              <a:rPr lang="nl-NL" dirty="0" smtClean="0"/>
              <a:t> </a:t>
            </a:r>
            <a:r>
              <a:rPr lang="nl-NL" dirty="0" smtClean="0">
                <a:hlinkClick r:id="rId4"/>
              </a:rPr>
              <a:t>Attribution-Share Alike 3.0 Unported</a:t>
            </a:r>
            <a:endParaRPr lang="nl-NL" dirty="0"/>
          </a:p>
        </p:txBody>
      </p:sp>
      <p:sp>
        <p:nvSpPr>
          <p:cNvPr id="4" name="Tijdelijke aanduiding voor dianummer 3"/>
          <p:cNvSpPr>
            <a:spLocks noGrp="1"/>
          </p:cNvSpPr>
          <p:nvPr>
            <p:ph type="sldNum" sz="quarter" idx="10"/>
          </p:nvPr>
        </p:nvSpPr>
        <p:spPr/>
        <p:txBody>
          <a:bodyPr/>
          <a:lstStyle/>
          <a:p>
            <a:fld id="{360967FB-E8AA-6142-BCDA-99448D1175B3}" type="slidenum">
              <a:rPr lang="nl-NL" smtClean="0"/>
              <a:pPr/>
              <a:t>11</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BE"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A6C18541-E7CA-EB44-88EE-35564DE56E6C}" type="datetimeFigureOut">
              <a:rPr lang="nl-NL" smtClean="0"/>
              <a:pPr/>
              <a:t>20-10-2014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5D93A7-3BF2-4344-BFF0-9CE64E8E92DE}"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A6C18541-E7CA-EB44-88EE-35564DE56E6C}" type="datetimeFigureOut">
              <a:rPr lang="nl-NL" smtClean="0"/>
              <a:pPr/>
              <a:t>20-10-2014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5D93A7-3BF2-4344-BFF0-9CE64E8E92DE}"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BE"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A6C18541-E7CA-EB44-88EE-35564DE56E6C}" type="datetimeFigureOut">
              <a:rPr lang="nl-NL" smtClean="0"/>
              <a:pPr/>
              <a:t>20-10-2014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5D93A7-3BF2-4344-BFF0-9CE64E8E92DE}"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idx="1"/>
          </p:nvPr>
        </p:nvSpPr>
        <p:spPr/>
        <p:txBody>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10"/>
          </p:nvPr>
        </p:nvSpPr>
        <p:spPr/>
        <p:txBody>
          <a:bodyPr/>
          <a:lstStyle/>
          <a:p>
            <a:fld id="{A6C18541-E7CA-EB44-88EE-35564DE56E6C}" type="datetimeFigureOut">
              <a:rPr lang="nl-NL" smtClean="0"/>
              <a:pPr/>
              <a:t>20-10-2014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5D93A7-3BF2-4344-BFF0-9CE64E8E92DE}"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BE"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Klik om de tekststijl van het model te bewerken</a:t>
            </a:r>
          </a:p>
        </p:txBody>
      </p:sp>
      <p:sp>
        <p:nvSpPr>
          <p:cNvPr id="4" name="Tijdelijke aanduiding voor datum 3"/>
          <p:cNvSpPr>
            <a:spLocks noGrp="1"/>
          </p:cNvSpPr>
          <p:nvPr>
            <p:ph type="dt" sz="half" idx="10"/>
          </p:nvPr>
        </p:nvSpPr>
        <p:spPr/>
        <p:txBody>
          <a:bodyPr/>
          <a:lstStyle/>
          <a:p>
            <a:fld id="{A6C18541-E7CA-EB44-88EE-35564DE56E6C}" type="datetimeFigureOut">
              <a:rPr lang="nl-NL" smtClean="0"/>
              <a:pPr/>
              <a:t>20-10-2014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35D93A7-3BF2-4344-BFF0-9CE64E8E92DE}"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datum 4"/>
          <p:cNvSpPr>
            <a:spLocks noGrp="1"/>
          </p:cNvSpPr>
          <p:nvPr>
            <p:ph type="dt" sz="half" idx="10"/>
          </p:nvPr>
        </p:nvSpPr>
        <p:spPr/>
        <p:txBody>
          <a:bodyPr/>
          <a:lstStyle/>
          <a:p>
            <a:fld id="{A6C18541-E7CA-EB44-88EE-35564DE56E6C}" type="datetimeFigureOut">
              <a:rPr lang="nl-NL" smtClean="0"/>
              <a:pPr/>
              <a:t>20-10-2014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35D93A7-3BF2-4344-BFF0-9CE64E8E92DE}"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BE"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7" name="Tijdelijke aanduiding voor datum 6"/>
          <p:cNvSpPr>
            <a:spLocks noGrp="1"/>
          </p:cNvSpPr>
          <p:nvPr>
            <p:ph type="dt" sz="half" idx="10"/>
          </p:nvPr>
        </p:nvSpPr>
        <p:spPr/>
        <p:txBody>
          <a:bodyPr/>
          <a:lstStyle/>
          <a:p>
            <a:fld id="{A6C18541-E7CA-EB44-88EE-35564DE56E6C}" type="datetimeFigureOut">
              <a:rPr lang="nl-NL" smtClean="0"/>
              <a:pPr/>
              <a:t>20-10-2014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35D93A7-3BF2-4344-BFF0-9CE64E8E92DE}"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mtClean="0"/>
              <a:t>Titelstijl van model bewerken</a:t>
            </a:r>
            <a:endParaRPr lang="nl-NL"/>
          </a:p>
        </p:txBody>
      </p:sp>
      <p:sp>
        <p:nvSpPr>
          <p:cNvPr id="3" name="Tijdelijke aanduiding voor datum 2"/>
          <p:cNvSpPr>
            <a:spLocks noGrp="1"/>
          </p:cNvSpPr>
          <p:nvPr>
            <p:ph type="dt" sz="half" idx="10"/>
          </p:nvPr>
        </p:nvSpPr>
        <p:spPr/>
        <p:txBody>
          <a:bodyPr/>
          <a:lstStyle/>
          <a:p>
            <a:fld id="{A6C18541-E7CA-EB44-88EE-35564DE56E6C}" type="datetimeFigureOut">
              <a:rPr lang="nl-NL" smtClean="0"/>
              <a:pPr/>
              <a:t>20-10-2014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35D93A7-3BF2-4344-BFF0-9CE64E8E92DE}"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6C18541-E7CA-EB44-88EE-35564DE56E6C}" type="datetimeFigureOut">
              <a:rPr lang="nl-NL" smtClean="0"/>
              <a:pPr/>
              <a:t>20-10-2014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35D93A7-3BF2-4344-BFF0-9CE64E8E92DE}"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BE"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fld id="{A6C18541-E7CA-EB44-88EE-35564DE56E6C}" type="datetimeFigureOut">
              <a:rPr lang="nl-NL" smtClean="0"/>
              <a:pPr/>
              <a:t>20-10-2014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35D93A7-3BF2-4344-BFF0-9CE64E8E92DE}"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BE"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Klik om de tekststijl van het model te bewerken</a:t>
            </a:r>
          </a:p>
        </p:txBody>
      </p:sp>
      <p:sp>
        <p:nvSpPr>
          <p:cNvPr id="5" name="Tijdelijke aanduiding voor datum 4"/>
          <p:cNvSpPr>
            <a:spLocks noGrp="1"/>
          </p:cNvSpPr>
          <p:nvPr>
            <p:ph type="dt" sz="half" idx="10"/>
          </p:nvPr>
        </p:nvSpPr>
        <p:spPr/>
        <p:txBody>
          <a:bodyPr/>
          <a:lstStyle/>
          <a:p>
            <a:fld id="{A6C18541-E7CA-EB44-88EE-35564DE56E6C}" type="datetimeFigureOut">
              <a:rPr lang="nl-NL" smtClean="0"/>
              <a:pPr/>
              <a:t>20-10-2014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35D93A7-3BF2-4344-BFF0-9CE64E8E92DE}"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smtClean="0"/>
              <a:t>Klik om de tekststijl van het model te bewerken</a:t>
            </a:r>
          </a:p>
          <a:p>
            <a:pPr lvl="1"/>
            <a:r>
              <a:rPr lang="nl-BE" smtClean="0"/>
              <a:t>Tweede niveau</a:t>
            </a:r>
          </a:p>
          <a:p>
            <a:pPr lvl="2"/>
            <a:r>
              <a:rPr lang="nl-BE" smtClean="0"/>
              <a:t>Derde niveau</a:t>
            </a:r>
          </a:p>
          <a:p>
            <a:pPr lvl="3"/>
            <a:r>
              <a:rPr lang="nl-BE" smtClean="0"/>
              <a:t>Vierde niveau</a:t>
            </a:r>
          </a:p>
          <a:p>
            <a:pPr lvl="4"/>
            <a:r>
              <a:rPr lang="nl-BE"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C18541-E7CA-EB44-88EE-35564DE56E6C}" type="datetimeFigureOut">
              <a:rPr lang="nl-NL" smtClean="0"/>
              <a:pPr/>
              <a:t>20-10-2014</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5D93A7-3BF2-4344-BFF0-9CE64E8E92DE}"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stretch>
            <a:fillRect/>
          </a:stretch>
        </p:blipFill>
        <p:spPr>
          <a:xfrm>
            <a:off x="810842" y="252248"/>
            <a:ext cx="7521523" cy="5641142"/>
          </a:xfrm>
          <a:prstGeom prst="rect">
            <a:avLst/>
          </a:prstGeom>
        </p:spPr>
      </p:pic>
      <p:graphicFrame>
        <p:nvGraphicFramePr>
          <p:cNvPr id="9" name="Tabel 8"/>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23246813"/>
              </p:ext>
            </p:extLst>
          </p:nvPr>
        </p:nvGraphicFramePr>
        <p:xfrm>
          <a:off x="101025" y="5960702"/>
          <a:ext cx="9042975" cy="914399"/>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solidFill>
                            <a:schemeClr val="tx1"/>
                          </a:solidFill>
                        </a:rPr>
                        <a:t>18 HET VLOEIBAAR</a:t>
                      </a:r>
                      <a:r>
                        <a:rPr lang="nl-NL" baseline="0" dirty="0" smtClean="0">
                          <a:solidFill>
                            <a:schemeClr val="tx1"/>
                          </a:solidFill>
                        </a:rPr>
                        <a:t> WASMIDDEL</a:t>
                      </a:r>
                      <a:endParaRPr lang="nl-NL" dirty="0" smtClean="0">
                        <a:solidFill>
                          <a:schemeClr val="tx1"/>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Vloeibaar</a:t>
                      </a:r>
                      <a:r>
                        <a:rPr lang="nl-NL" b="0" baseline="0" dirty="0" smtClean="0">
                          <a:solidFill>
                            <a:srgbClr val="000000"/>
                          </a:solidFill>
                        </a:rPr>
                        <a:t> wasmiddel is wasmiddel dat nat is en dat je uit de fles moet gieten. Iets dat vloeibaar is, is nat en kan je gieten.</a:t>
                      </a:r>
                      <a:endParaRPr lang="nl-NL" b="0" dirty="0">
                        <a:solidFill>
                          <a:srgbClr val="000000"/>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Water</a:t>
                      </a:r>
                      <a:r>
                        <a:rPr lang="nl-NL" sz="1200" b="0" baseline="0" dirty="0" smtClean="0">
                          <a:solidFill>
                            <a:srgbClr val="000000"/>
                          </a:solidFill>
                        </a:rPr>
                        <a:t> uit de kraan</a:t>
                      </a:r>
                      <a:endParaRPr lang="nl-NL" sz="1200" b="0" dirty="0" smtClean="0">
                        <a:solidFill>
                          <a:srgbClr val="000000"/>
                        </a:solidFill>
                      </a:endParaRP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7664502"/>
              </p:ext>
            </p:extLst>
          </p:nvPr>
        </p:nvGraphicFramePr>
        <p:xfrm>
          <a:off x="236483" y="465083"/>
          <a:ext cx="8755356" cy="6126480"/>
        </p:xfrm>
        <a:graphic>
          <a:graphicData uri="http://schemas.openxmlformats.org/drawingml/2006/table">
            <a:tbl>
              <a:tblPr firstRow="1" bandRow="1">
                <a:tableStyleId>{7E9639D4-E3E2-4D34-9284-5A2195B3D0D7}</a:tableStyleId>
              </a:tblPr>
              <a:tblGrid>
                <a:gridCol w="1939793"/>
                <a:gridCol w="6815563"/>
              </a:tblGrid>
              <a:tr h="0">
                <a:tc>
                  <a:txBody>
                    <a:bodyPr/>
                    <a:lstStyle/>
                    <a:p>
                      <a:r>
                        <a:rPr lang="nl-NL" sz="1600" b="1" dirty="0" smtClean="0">
                          <a:solidFill>
                            <a:srgbClr val="FFFFFF"/>
                          </a:solidFill>
                        </a:rPr>
                        <a:t>Dag 3</a:t>
                      </a:r>
                      <a:r>
                        <a:rPr lang="nl-NL" sz="1600" b="1" baseline="0" dirty="0" smtClean="0">
                          <a:solidFill>
                            <a:srgbClr val="FFFFFF"/>
                          </a:solidFill>
                        </a:rPr>
                        <a:t> </a:t>
                      </a:r>
                      <a:r>
                        <a:rPr lang="nl-NL" sz="1600" b="1" dirty="0" smtClean="0">
                          <a:solidFill>
                            <a:srgbClr val="FFFFFF"/>
                          </a:solidFill>
                        </a:rPr>
                        <a:t>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leiding</a:t>
                      </a:r>
                      <a:endParaRPr lang="nl-NL" sz="1600" dirty="0"/>
                    </a:p>
                  </a:txBody>
                  <a:tcPr/>
                </a:tc>
                <a:tc>
                  <a:txBody>
                    <a:bodyPr/>
                    <a:lstStyle/>
                    <a:p>
                      <a:r>
                        <a:rPr lang="nl-BE" sz="1600" b="0" kern="1200" dirty="0" smtClean="0">
                          <a:solidFill>
                            <a:srgbClr val="000000"/>
                          </a:solidFill>
                          <a:latin typeface="+mn-lt"/>
                          <a:ea typeface="+mn-ea"/>
                          <a:cs typeface="+mn-cs"/>
                        </a:rPr>
                        <a:t>Kijk, dit noemen we leidingen. Leidingen zijn buizen waar het water door loopt. Wat zie</a:t>
                      </a:r>
                      <a:r>
                        <a:rPr lang="nl-BE" sz="1600" b="0" kern="1200" baseline="0" dirty="0" smtClean="0">
                          <a:solidFill>
                            <a:srgbClr val="000000"/>
                          </a:solidFill>
                          <a:latin typeface="+mn-lt"/>
                          <a:ea typeface="+mn-ea"/>
                          <a:cs typeface="+mn-cs"/>
                        </a:rPr>
                        <a:t> je hier?</a:t>
                      </a:r>
                      <a:endParaRPr lang="nl-BE" sz="1600" b="0" kern="1200" dirty="0" smtClean="0">
                        <a:solidFill>
                          <a:srgbClr val="000000"/>
                        </a:solidFill>
                        <a:latin typeface="+mn-lt"/>
                        <a:ea typeface="+mn-ea"/>
                        <a:cs typeface="+mn-cs"/>
                      </a:endParaRPr>
                    </a:p>
                  </a:txBody>
                  <a:tcPr/>
                </a:tc>
              </a:tr>
              <a:tr h="175512">
                <a:tc>
                  <a:txBody>
                    <a:bodyPr/>
                    <a:lstStyle/>
                    <a:p>
                      <a:r>
                        <a:rPr lang="nl-NL" sz="1600" dirty="0" smtClean="0"/>
                        <a:t>Vraag over prent</a:t>
                      </a:r>
                      <a:endParaRPr lang="nl-NL" sz="1600" dirty="0"/>
                    </a:p>
                  </a:txBody>
                  <a:tcPr/>
                </a:tc>
                <a:tc>
                  <a:txBody>
                    <a:bodyPr/>
                    <a:lstStyle/>
                    <a:p>
                      <a:r>
                        <a:rPr lang="nl-BE" sz="1600" u="none" dirty="0" smtClean="0"/>
                        <a:t>Waar zijn deze leidingen? </a:t>
                      </a:r>
                      <a:r>
                        <a:rPr lang="nl-NL" sz="1600" b="0" u="none" kern="1200" dirty="0" smtClean="0">
                          <a:solidFill>
                            <a:schemeClr val="tx1"/>
                          </a:solidFill>
                          <a:latin typeface="+mn-lt"/>
                          <a:ea typeface="+mn-ea"/>
                          <a:cs typeface="+mn-cs"/>
                          <a:sym typeface="Wingdings"/>
                        </a:rPr>
                        <a:t> </a:t>
                      </a:r>
                      <a:r>
                        <a:rPr lang="nl-NL" sz="1600" b="0" i="1" u="none" kern="1200" dirty="0" smtClean="0">
                          <a:solidFill>
                            <a:schemeClr val="tx1"/>
                          </a:solidFill>
                          <a:latin typeface="+mn-lt"/>
                          <a:ea typeface="+mn-ea"/>
                          <a:cs typeface="+mn-cs"/>
                          <a:sym typeface="Wingdings"/>
                        </a:rPr>
                        <a:t>In</a:t>
                      </a:r>
                      <a:r>
                        <a:rPr lang="nl-NL" sz="1600" b="0" i="1" u="none" kern="1200" baseline="0" dirty="0" smtClean="0">
                          <a:solidFill>
                            <a:schemeClr val="tx1"/>
                          </a:solidFill>
                          <a:latin typeface="+mn-lt"/>
                          <a:ea typeface="+mn-ea"/>
                          <a:cs typeface="+mn-cs"/>
                          <a:sym typeface="Wingdings"/>
                        </a:rPr>
                        <a:t> een huis. In de kelder.</a:t>
                      </a:r>
                      <a:endParaRPr lang="nl-BE" sz="1600" i="1" u="none" dirty="0"/>
                    </a:p>
                  </a:txBody>
                  <a:tcPr/>
                </a:tc>
              </a:tr>
              <a:tr h="309900">
                <a:tc>
                  <a:txBody>
                    <a:bodyPr/>
                    <a:lstStyle/>
                    <a:p>
                      <a:r>
                        <a:rPr lang="nl-NL" sz="1600" b="1" dirty="0" smtClean="0">
                          <a:solidFill>
                            <a:srgbClr val="FFFFFF"/>
                          </a:solidFill>
                        </a:rPr>
                        <a:t>Dag 3</a:t>
                      </a:r>
                      <a:r>
                        <a:rPr lang="nl-NL" sz="1600" b="1" baseline="0" dirty="0" smtClean="0">
                          <a:solidFill>
                            <a:srgbClr val="FFFFFF"/>
                          </a:solidFill>
                        </a:rPr>
                        <a:t> </a:t>
                      </a:r>
                      <a:r>
                        <a:rPr lang="nl-NL" sz="1600" b="1" dirty="0" smtClean="0">
                          <a:solidFill>
                            <a:srgbClr val="FFFFFF"/>
                          </a:solidFill>
                        </a:rPr>
                        <a:t>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baseline="0" dirty="0" smtClean="0"/>
                        <a:t> leiding</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b="0" dirty="0" smtClean="0">
                          <a:solidFill>
                            <a:srgbClr val="000000"/>
                          </a:solidFill>
                        </a:rPr>
                        <a:t>Een</a:t>
                      </a:r>
                      <a:r>
                        <a:rPr lang="nl-NL" sz="1600" b="0" baseline="0" dirty="0" smtClean="0">
                          <a:solidFill>
                            <a:srgbClr val="000000"/>
                          </a:solidFill>
                        </a:rPr>
                        <a:t> leiding bestaat uit buizen waar het water door loopt</a:t>
                      </a:r>
                      <a:endParaRPr lang="nl-NL" sz="1600" b="0" dirty="0" smtClean="0">
                        <a:solidFill>
                          <a:srgbClr val="000000"/>
                        </a:solidFill>
                      </a:endParaRPr>
                    </a:p>
                  </a:txBody>
                  <a:tcPr/>
                </a:tc>
              </a:tr>
              <a:tr h="309900">
                <a:tc>
                  <a:txBody>
                    <a:bodyPr/>
                    <a:lstStyle/>
                    <a:p>
                      <a:r>
                        <a:rPr lang="nl-NL" sz="1600" dirty="0" smtClean="0"/>
                        <a:t>Link met verhaal</a:t>
                      </a:r>
                      <a:endParaRPr lang="nl-NL" sz="1600" dirty="0"/>
                    </a:p>
                  </a:txBody>
                  <a:tcPr/>
                </a:tc>
                <a:tc>
                  <a:txBody>
                    <a:bodyPr/>
                    <a:lstStyle/>
                    <a:p>
                      <a:r>
                        <a:rPr lang="nl-NL" sz="1600" dirty="0" smtClean="0"/>
                        <a:t>Leidingen</a:t>
                      </a:r>
                      <a:r>
                        <a:rPr lang="nl-NL" sz="1600" baseline="0" dirty="0" smtClean="0"/>
                        <a:t> zitten vaak onder de grond, dan konden we zien op een prent.</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Waar zie je buizen waar</a:t>
                      </a:r>
                      <a:r>
                        <a:rPr lang="nl-NL" sz="1600" i="0" baseline="0" dirty="0" smtClean="0"/>
                        <a:t> water door loopt? </a:t>
                      </a:r>
                      <a:r>
                        <a:rPr lang="nl-NL" sz="1600" b="0" i="0" kern="1200" dirty="0" smtClean="0">
                          <a:solidFill>
                            <a:schemeClr val="tx1"/>
                          </a:solidFill>
                          <a:latin typeface="+mn-lt"/>
                          <a:ea typeface="+mn-ea"/>
                          <a:cs typeface="+mn-cs"/>
                          <a:sym typeface="Wingdings"/>
                        </a:rPr>
                        <a:t> </a:t>
                      </a:r>
                      <a:r>
                        <a:rPr lang="nl-NL" sz="1600" b="0" i="1" kern="1200" dirty="0" smtClean="0">
                          <a:solidFill>
                            <a:schemeClr val="tx1"/>
                          </a:solidFill>
                          <a:latin typeface="+mn-lt"/>
                          <a:ea typeface="+mn-ea"/>
                          <a:cs typeface="+mn-cs"/>
                          <a:sym typeface="Wingdings"/>
                        </a:rPr>
                        <a:t>Laat</a:t>
                      </a:r>
                      <a:r>
                        <a:rPr lang="nl-NL" sz="1600" b="0" i="1" kern="1200" baseline="0" dirty="0" smtClean="0">
                          <a:solidFill>
                            <a:schemeClr val="tx1"/>
                          </a:solidFill>
                          <a:latin typeface="+mn-lt"/>
                          <a:ea typeface="+mn-ea"/>
                          <a:cs typeface="+mn-cs"/>
                          <a:sym typeface="Wingdings"/>
                        </a:rPr>
                        <a:t> de kleuters de foto aanduiden.</a:t>
                      </a:r>
                    </a:p>
                    <a:p>
                      <a:r>
                        <a:rPr lang="nl-NL" sz="1600" b="0" i="0" kern="1200" baseline="0" dirty="0" smtClean="0">
                          <a:solidFill>
                            <a:schemeClr val="tx1"/>
                          </a:solidFill>
                          <a:latin typeface="+mn-lt"/>
                          <a:ea typeface="+mn-ea"/>
                          <a:cs typeface="+mn-cs"/>
                          <a:sym typeface="Wingdings"/>
                        </a:rPr>
                        <a:t>Hoe heten de buizen waar water door stroomt?</a:t>
                      </a:r>
                      <a:r>
                        <a:rPr lang="nl-NL" sz="1600" b="0" kern="1200" dirty="0" smtClean="0">
                          <a:solidFill>
                            <a:schemeClr val="tx1"/>
                          </a:solidFill>
                          <a:latin typeface="+mn-lt"/>
                          <a:ea typeface="+mn-ea"/>
                          <a:cs typeface="+mn-cs"/>
                          <a:sym typeface="Wingdings"/>
                        </a:rPr>
                        <a:t>  </a:t>
                      </a:r>
                      <a:r>
                        <a:rPr lang="nl-NL" sz="1600" b="0" i="1" kern="1200" dirty="0" smtClean="0">
                          <a:solidFill>
                            <a:schemeClr val="tx1"/>
                          </a:solidFill>
                          <a:latin typeface="+mn-lt"/>
                          <a:ea typeface="+mn-ea"/>
                          <a:cs typeface="+mn-cs"/>
                          <a:sym typeface="Wingdings"/>
                        </a:rPr>
                        <a:t>Leidingen.</a:t>
                      </a:r>
                    </a:p>
                    <a:p>
                      <a:r>
                        <a:rPr lang="nl-NL" sz="1600" b="0" i="0" kern="1200" dirty="0" smtClean="0">
                          <a:solidFill>
                            <a:schemeClr val="tx1"/>
                          </a:solidFill>
                          <a:latin typeface="+mn-lt"/>
                          <a:ea typeface="+mn-ea"/>
                          <a:cs typeface="+mn-cs"/>
                          <a:sym typeface="Wingdings"/>
                        </a:rPr>
                        <a:t>Wat zijn leidingen?</a:t>
                      </a:r>
                      <a:r>
                        <a:rPr lang="nl-NL" sz="1600" b="0" i="0" kern="1200" baseline="0" dirty="0" smtClean="0">
                          <a:solidFill>
                            <a:schemeClr val="tx1"/>
                          </a:solidFill>
                          <a:latin typeface="+mn-lt"/>
                          <a:ea typeface="+mn-ea"/>
                          <a:cs typeface="+mn-cs"/>
                          <a:sym typeface="Wingdings"/>
                        </a:rPr>
                        <a:t> </a:t>
                      </a:r>
                      <a:r>
                        <a:rPr lang="nl-NL" sz="1600" b="0" i="0" kern="1200" dirty="0" smtClean="0">
                          <a:solidFill>
                            <a:schemeClr val="tx1"/>
                          </a:solidFill>
                          <a:latin typeface="+mn-lt"/>
                          <a:ea typeface="+mn-ea"/>
                          <a:cs typeface="+mn-cs"/>
                          <a:sym typeface="Wingdings"/>
                        </a:rPr>
                        <a:t>  </a:t>
                      </a:r>
                      <a:r>
                        <a:rPr lang="nl-NL" sz="1600" b="0" i="1" kern="1200" dirty="0" smtClean="0">
                          <a:solidFill>
                            <a:schemeClr val="tx1"/>
                          </a:solidFill>
                          <a:latin typeface="+mn-lt"/>
                          <a:ea typeface="+mn-ea"/>
                          <a:cs typeface="+mn-cs"/>
                          <a:sym typeface="Wingdings"/>
                        </a:rPr>
                        <a:t>Buizen waar water door loopt?</a:t>
                      </a:r>
                    </a:p>
                    <a:p>
                      <a:r>
                        <a:rPr lang="nl-NL" sz="1600" b="0" i="0" kern="1200" dirty="0" smtClean="0">
                          <a:solidFill>
                            <a:schemeClr val="tx1"/>
                          </a:solidFill>
                          <a:latin typeface="+mn-lt"/>
                          <a:ea typeface="+mn-ea"/>
                          <a:cs typeface="+mn-cs"/>
                          <a:sym typeface="Wingdings"/>
                        </a:rPr>
                        <a:t>Wat stroomt door deze leidingen?</a:t>
                      </a:r>
                      <a:r>
                        <a:rPr lang="nl-NL" sz="1600" b="0" i="0" kern="1200" baseline="0" dirty="0" smtClean="0">
                          <a:solidFill>
                            <a:schemeClr val="tx1"/>
                          </a:solidFill>
                          <a:latin typeface="+mn-lt"/>
                          <a:ea typeface="+mn-ea"/>
                          <a:cs typeface="+mn-cs"/>
                          <a:sym typeface="Wingdings"/>
                        </a:rPr>
                        <a:t> </a:t>
                      </a:r>
                      <a:r>
                        <a:rPr lang="nl-NL" sz="1600" b="0" kern="1200" dirty="0" smtClean="0">
                          <a:solidFill>
                            <a:schemeClr val="tx1"/>
                          </a:solidFill>
                          <a:latin typeface="+mn-lt"/>
                          <a:ea typeface="+mn-ea"/>
                          <a:cs typeface="+mn-cs"/>
                          <a:sym typeface="Wingdings"/>
                        </a:rPr>
                        <a:t> </a:t>
                      </a:r>
                      <a:r>
                        <a:rPr lang="nl-NL" sz="1600" b="0" i="1" kern="1200" baseline="0" dirty="0" smtClean="0">
                          <a:solidFill>
                            <a:schemeClr val="tx1"/>
                          </a:solidFill>
                          <a:latin typeface="+mn-lt"/>
                          <a:ea typeface="+mn-ea"/>
                          <a:cs typeface="+mn-cs"/>
                          <a:sym typeface="Wingdings"/>
                        </a:rPr>
                        <a:t>Water.</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dirty="0" smtClean="0"/>
                        <a:t>Leidingen</a:t>
                      </a:r>
                      <a:r>
                        <a:rPr lang="nl-NL" sz="1600" baseline="0" dirty="0" smtClean="0"/>
                        <a:t> zitten meestal onder de grond, maar soms kan je ze ook zien. Heb jij dit al eens gezien? Kan je dit tonen in de klas?</a:t>
                      </a:r>
                      <a:endParaRPr lang="nl-NL" sz="1600" dirty="0"/>
                    </a:p>
                  </a:txBody>
                  <a:tcPr/>
                </a:tc>
              </a:tr>
              <a:tr h="309900">
                <a:tc>
                  <a:txBody>
                    <a:bodyPr/>
                    <a:lstStyle/>
                    <a:p>
                      <a:r>
                        <a:rPr lang="nl-NL" sz="1600" b="1" dirty="0" smtClean="0">
                          <a:solidFill>
                            <a:srgbClr val="FFFFFF"/>
                          </a:solidFill>
                        </a:rPr>
                        <a:t>Dag 4</a:t>
                      </a:r>
                      <a:r>
                        <a:rPr lang="nl-NL" sz="1600" b="1" baseline="0" dirty="0" smtClean="0">
                          <a:solidFill>
                            <a:srgbClr val="FFFFFF"/>
                          </a:solidFill>
                        </a:rPr>
                        <a:t> </a:t>
                      </a:r>
                      <a:r>
                        <a:rPr lang="nl-NL" sz="1600" b="1" dirty="0" smtClean="0">
                          <a:solidFill>
                            <a:srgbClr val="FFFFFF"/>
                          </a:solidFill>
                        </a:rPr>
                        <a:t>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leiding</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b="0" dirty="0" smtClean="0">
                          <a:solidFill>
                            <a:srgbClr val="000000"/>
                          </a:solidFill>
                        </a:rPr>
                        <a:t>Een</a:t>
                      </a:r>
                      <a:r>
                        <a:rPr lang="nl-NL" sz="1600" b="0" baseline="0" dirty="0" smtClean="0">
                          <a:solidFill>
                            <a:srgbClr val="000000"/>
                          </a:solidFill>
                        </a:rPr>
                        <a:t> leiding bestaat uit buizen waar het water door loopt</a:t>
                      </a:r>
                      <a:endParaRPr lang="nl-NL" sz="1600" b="0" dirty="0" smtClean="0">
                        <a:solidFill>
                          <a:srgbClr val="000000"/>
                        </a:solidFill>
                      </a:endParaRPr>
                    </a:p>
                  </a:txBody>
                  <a:tcPr/>
                </a:tc>
              </a:tr>
              <a:tr h="309900">
                <a:tc>
                  <a:txBody>
                    <a:bodyPr/>
                    <a:lstStyle/>
                    <a:p>
                      <a:r>
                        <a:rPr lang="nl-NL" sz="1600" dirty="0" smtClean="0"/>
                        <a:t>Eenvoudige vragen</a:t>
                      </a:r>
                      <a:endParaRPr lang="nl-NL" sz="1600" dirty="0"/>
                    </a:p>
                  </a:txBody>
                  <a:tcPr/>
                </a:tc>
                <a:tc>
                  <a:txBody>
                    <a:bodyPr/>
                    <a:lstStyle/>
                    <a:p>
                      <a:r>
                        <a:rPr lang="nl-NL" sz="1600" i="0" dirty="0" smtClean="0"/>
                        <a:t>Waar zie je buizen waar</a:t>
                      </a:r>
                      <a:r>
                        <a:rPr lang="nl-NL" sz="1600" i="0" baseline="0" dirty="0" smtClean="0"/>
                        <a:t> water door loopt? </a:t>
                      </a:r>
                      <a:r>
                        <a:rPr lang="nl-NL" sz="1600" b="0" i="0" kern="1200" dirty="0" smtClean="0">
                          <a:solidFill>
                            <a:schemeClr val="tx1"/>
                          </a:solidFill>
                          <a:latin typeface="+mn-lt"/>
                          <a:ea typeface="+mn-ea"/>
                          <a:cs typeface="+mn-cs"/>
                          <a:sym typeface="Wingdings"/>
                        </a:rPr>
                        <a:t> </a:t>
                      </a:r>
                      <a:r>
                        <a:rPr lang="nl-NL" sz="1600" b="0" i="1" kern="1200" dirty="0" smtClean="0">
                          <a:solidFill>
                            <a:schemeClr val="tx1"/>
                          </a:solidFill>
                          <a:latin typeface="+mn-lt"/>
                          <a:ea typeface="+mn-ea"/>
                          <a:cs typeface="+mn-cs"/>
                          <a:sym typeface="Wingdings"/>
                        </a:rPr>
                        <a:t>Laat</a:t>
                      </a:r>
                      <a:r>
                        <a:rPr lang="nl-NL" sz="1600" b="0" i="1" kern="1200" baseline="0" dirty="0" smtClean="0">
                          <a:solidFill>
                            <a:schemeClr val="tx1"/>
                          </a:solidFill>
                          <a:latin typeface="+mn-lt"/>
                          <a:ea typeface="+mn-ea"/>
                          <a:cs typeface="+mn-cs"/>
                          <a:sym typeface="Wingdings"/>
                        </a:rPr>
                        <a:t> de kleuters de foto aanduiden.</a:t>
                      </a:r>
                    </a:p>
                    <a:p>
                      <a:r>
                        <a:rPr lang="nl-NL" sz="1600" b="0" i="0" kern="1200" baseline="0" dirty="0" smtClean="0">
                          <a:solidFill>
                            <a:schemeClr val="tx1"/>
                          </a:solidFill>
                          <a:latin typeface="+mn-lt"/>
                          <a:ea typeface="+mn-ea"/>
                          <a:cs typeface="+mn-cs"/>
                          <a:sym typeface="Wingdings"/>
                        </a:rPr>
                        <a:t>Hoe heten de buizen waar water door stroomt?</a:t>
                      </a:r>
                      <a:r>
                        <a:rPr lang="nl-NL" sz="1600" b="0" kern="1200" dirty="0" smtClean="0">
                          <a:solidFill>
                            <a:schemeClr val="tx1"/>
                          </a:solidFill>
                          <a:latin typeface="+mn-lt"/>
                          <a:ea typeface="+mn-ea"/>
                          <a:cs typeface="+mn-cs"/>
                          <a:sym typeface="Wingdings"/>
                        </a:rPr>
                        <a:t>  </a:t>
                      </a:r>
                      <a:r>
                        <a:rPr lang="nl-NL" sz="1600" b="0" i="1" kern="1200" dirty="0" smtClean="0">
                          <a:solidFill>
                            <a:schemeClr val="tx1"/>
                          </a:solidFill>
                          <a:latin typeface="+mn-lt"/>
                          <a:ea typeface="+mn-ea"/>
                          <a:cs typeface="+mn-cs"/>
                          <a:sym typeface="Wingdings"/>
                        </a:rPr>
                        <a:t>Leidingen.</a:t>
                      </a:r>
                    </a:p>
                    <a:p>
                      <a:r>
                        <a:rPr lang="nl-NL" sz="1600" b="0" i="0" kern="1200" dirty="0" smtClean="0">
                          <a:solidFill>
                            <a:schemeClr val="tx1"/>
                          </a:solidFill>
                          <a:latin typeface="+mn-lt"/>
                          <a:ea typeface="+mn-ea"/>
                          <a:cs typeface="+mn-cs"/>
                          <a:sym typeface="Wingdings"/>
                        </a:rPr>
                        <a:t>Wat zijn leidingen?</a:t>
                      </a:r>
                      <a:r>
                        <a:rPr lang="nl-NL" sz="1600" b="0" i="0" kern="1200" baseline="0" dirty="0" smtClean="0">
                          <a:solidFill>
                            <a:schemeClr val="tx1"/>
                          </a:solidFill>
                          <a:latin typeface="+mn-lt"/>
                          <a:ea typeface="+mn-ea"/>
                          <a:cs typeface="+mn-cs"/>
                          <a:sym typeface="Wingdings"/>
                        </a:rPr>
                        <a:t> </a:t>
                      </a:r>
                      <a:r>
                        <a:rPr lang="nl-NL" sz="1600" b="0" i="0" kern="1200" dirty="0" smtClean="0">
                          <a:solidFill>
                            <a:schemeClr val="tx1"/>
                          </a:solidFill>
                          <a:latin typeface="+mn-lt"/>
                          <a:ea typeface="+mn-ea"/>
                          <a:cs typeface="+mn-cs"/>
                          <a:sym typeface="Wingdings"/>
                        </a:rPr>
                        <a:t>  </a:t>
                      </a:r>
                      <a:r>
                        <a:rPr lang="nl-NL" sz="1600" b="0" i="1" kern="1200" dirty="0" smtClean="0">
                          <a:solidFill>
                            <a:schemeClr val="tx1"/>
                          </a:solidFill>
                          <a:latin typeface="+mn-lt"/>
                          <a:ea typeface="+mn-ea"/>
                          <a:cs typeface="+mn-cs"/>
                          <a:sym typeface="Wingdings"/>
                        </a:rPr>
                        <a:t>Buizen waar water door loopt?</a:t>
                      </a:r>
                    </a:p>
                    <a:p>
                      <a:r>
                        <a:rPr lang="nl-NL" sz="1600" b="0" i="0" kern="1200" dirty="0" smtClean="0">
                          <a:solidFill>
                            <a:schemeClr val="tx1"/>
                          </a:solidFill>
                          <a:latin typeface="+mn-lt"/>
                          <a:ea typeface="+mn-ea"/>
                          <a:cs typeface="+mn-cs"/>
                          <a:sym typeface="Wingdings"/>
                        </a:rPr>
                        <a:t>Wat stroomt door deze leidingen?</a:t>
                      </a:r>
                      <a:r>
                        <a:rPr lang="nl-NL" sz="1600" b="0" i="0" kern="1200" baseline="0" dirty="0" smtClean="0">
                          <a:solidFill>
                            <a:schemeClr val="tx1"/>
                          </a:solidFill>
                          <a:latin typeface="+mn-lt"/>
                          <a:ea typeface="+mn-ea"/>
                          <a:cs typeface="+mn-cs"/>
                          <a:sym typeface="Wingdings"/>
                        </a:rPr>
                        <a:t> </a:t>
                      </a:r>
                      <a:r>
                        <a:rPr lang="nl-NL" sz="1600" b="0" kern="1200" dirty="0" smtClean="0">
                          <a:solidFill>
                            <a:schemeClr val="tx1"/>
                          </a:solidFill>
                          <a:latin typeface="+mn-lt"/>
                          <a:ea typeface="+mn-ea"/>
                          <a:cs typeface="+mn-cs"/>
                          <a:sym typeface="Wingdings"/>
                        </a:rPr>
                        <a:t> </a:t>
                      </a:r>
                      <a:r>
                        <a:rPr lang="nl-NL" sz="1600" b="0" i="1" kern="1200" baseline="0" dirty="0" smtClean="0">
                          <a:solidFill>
                            <a:schemeClr val="tx1"/>
                          </a:solidFill>
                          <a:latin typeface="+mn-lt"/>
                          <a:ea typeface="+mn-ea"/>
                          <a:cs typeface="+mn-cs"/>
                          <a:sym typeface="Wingdings"/>
                        </a:rPr>
                        <a:t>Water.</a:t>
                      </a:r>
                      <a:endParaRPr lang="nl-NL" sz="1600" i="1" dirty="0" smtClean="0"/>
                    </a:p>
                  </a:txBody>
                  <a:tcPr/>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56860953"/>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 name="Tabel 7"/>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91206375"/>
              </p:ext>
            </p:extLst>
          </p:nvPr>
        </p:nvGraphicFramePr>
        <p:xfrm>
          <a:off x="101025" y="6097268"/>
          <a:ext cx="9042975" cy="457200"/>
        </p:xfrm>
        <a:graphic>
          <a:graphicData uri="http://schemas.openxmlformats.org/drawingml/2006/table">
            <a:tbl>
              <a:tblPr firstRow="1" bandRow="1">
                <a:tableStyleId>{7E9639D4-E3E2-4D34-9284-5A2195B3D0D7}</a:tableStyleId>
              </a:tblPr>
              <a:tblGrid>
                <a:gridCol w="1885430"/>
                <a:gridCol w="5749348"/>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solidFill>
                            <a:schemeClr val="tx1"/>
                          </a:solidFill>
                        </a:rPr>
                        <a:t>23 DE AFVOER</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De</a:t>
                      </a:r>
                      <a:r>
                        <a:rPr lang="nl-NL" b="0" baseline="0" dirty="0" smtClean="0">
                          <a:solidFill>
                            <a:srgbClr val="000000"/>
                          </a:solidFill>
                        </a:rPr>
                        <a:t> afvoer is een buis waar het vuile water door loopt</a:t>
                      </a:r>
                      <a:endParaRPr lang="nl-NL" b="0" dirty="0">
                        <a:solidFill>
                          <a:srgbClr val="000000"/>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Water</a:t>
                      </a:r>
                      <a:r>
                        <a:rPr lang="nl-NL" sz="1200" b="0" baseline="0" dirty="0" smtClean="0">
                          <a:solidFill>
                            <a:srgbClr val="000000"/>
                          </a:solidFill>
                        </a:rPr>
                        <a:t> uit de kraan</a:t>
                      </a:r>
                      <a:endParaRPr lang="nl-NL" sz="1200" b="0" dirty="0" smtClean="0">
                        <a:solidFill>
                          <a:srgbClr val="000000"/>
                        </a:solidFill>
                      </a:endParaRPr>
                    </a:p>
                    <a:p>
                      <a:pPr algn="r"/>
                      <a:r>
                        <a:rPr lang="nl-NL" sz="1200" b="0" dirty="0" err="1"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pic>
        <p:nvPicPr>
          <p:cNvPr id="4" name="Afbeelding 3"/>
          <p:cNvPicPr>
            <a:picLocks noChangeAspect="1"/>
          </p:cNvPicPr>
          <p:nvPr/>
        </p:nvPicPr>
        <p:blipFill>
          <a:blip r:embed="rId3"/>
          <a:srcRect l="22146" t="4759" r="16131" b="4759"/>
          <a:stretch>
            <a:fillRect/>
          </a:stretch>
        </p:blipFill>
        <p:spPr>
          <a:xfrm rot="5400000">
            <a:off x="1448472" y="-607771"/>
            <a:ext cx="6119384" cy="669992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1390802"/>
              </p:ext>
            </p:extLst>
          </p:nvPr>
        </p:nvGraphicFramePr>
        <p:xfrm>
          <a:off x="204952" y="663073"/>
          <a:ext cx="8755356" cy="5394960"/>
        </p:xfrm>
        <a:graphic>
          <a:graphicData uri="http://schemas.openxmlformats.org/drawingml/2006/table">
            <a:tbl>
              <a:tblPr firstRow="1" bandRow="1">
                <a:tableStyleId>{7E9639D4-E3E2-4D34-9284-5A2195B3D0D7}</a:tableStyleId>
              </a:tblPr>
              <a:tblGrid>
                <a:gridCol w="1939793"/>
                <a:gridCol w="6815563"/>
              </a:tblGrid>
              <a:tr h="0">
                <a:tc>
                  <a:txBody>
                    <a:bodyPr/>
                    <a:lstStyle/>
                    <a:p>
                      <a:r>
                        <a:rPr lang="nl-NL" sz="1600" b="1" dirty="0" smtClean="0">
                          <a:solidFill>
                            <a:srgbClr val="FFFFFF"/>
                          </a:solidFill>
                        </a:rPr>
                        <a:t>Dag 3</a:t>
                      </a:r>
                      <a:r>
                        <a:rPr lang="nl-NL" sz="1600" b="1" baseline="0" dirty="0" smtClean="0">
                          <a:solidFill>
                            <a:srgbClr val="FFFFFF"/>
                          </a:solidFill>
                        </a:rPr>
                        <a:t> </a:t>
                      </a:r>
                      <a:r>
                        <a:rPr lang="nl-NL" sz="1600" b="1" dirty="0" smtClean="0">
                          <a:solidFill>
                            <a:srgbClr val="FFFFFF"/>
                          </a:solidFill>
                        </a:rPr>
                        <a:t>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afvoer</a:t>
                      </a:r>
                      <a:endParaRPr lang="nl-NL" sz="1600" dirty="0"/>
                    </a:p>
                  </a:txBody>
                  <a:tcPr/>
                </a:tc>
                <a:tc>
                  <a:txBody>
                    <a:bodyPr/>
                    <a:lstStyle/>
                    <a:p>
                      <a:r>
                        <a:rPr lang="nl-BE" sz="1600" b="0" kern="1200" baseline="0" dirty="0" smtClean="0">
                          <a:solidFill>
                            <a:srgbClr val="000000"/>
                          </a:solidFill>
                          <a:latin typeface="+mn-lt"/>
                          <a:ea typeface="+mn-ea"/>
                          <a:cs typeface="+mn-cs"/>
                        </a:rPr>
                        <a:t>Dit is de afvoer. De afvoer is een buis waardoor het vuile water wegloopt. Wat zie je hier?</a:t>
                      </a:r>
                    </a:p>
                  </a:txBody>
                  <a:tcPr/>
                </a:tc>
              </a:tr>
              <a:tr h="175512">
                <a:tc>
                  <a:txBody>
                    <a:bodyPr/>
                    <a:lstStyle/>
                    <a:p>
                      <a:r>
                        <a:rPr lang="nl-NL" sz="1600" dirty="0" smtClean="0"/>
                        <a:t>Vraag over prent</a:t>
                      </a:r>
                      <a:endParaRPr lang="nl-NL"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BE" sz="1600" kern="1200" dirty="0" smtClean="0">
                          <a:solidFill>
                            <a:schemeClr val="tx1"/>
                          </a:solidFill>
                          <a:effectLst/>
                          <a:latin typeface="+mn-lt"/>
                          <a:ea typeface="+mn-ea"/>
                          <a:cs typeface="+mn-cs"/>
                        </a:rPr>
                        <a:t>Is er in de klas een afvoer waar het vuile water wegloopt?</a:t>
                      </a:r>
                      <a:r>
                        <a:rPr lang="nl-NL" sz="1600" b="0" u="none" kern="1200" dirty="0" smtClean="0">
                          <a:solidFill>
                            <a:schemeClr val="tx1"/>
                          </a:solidFill>
                          <a:latin typeface="+mn-lt"/>
                          <a:ea typeface="+mn-ea"/>
                          <a:cs typeface="+mn-cs"/>
                          <a:sym typeface="Wingdings"/>
                        </a:rPr>
                        <a:t>  </a:t>
                      </a:r>
                      <a:r>
                        <a:rPr lang="nl-BE" sz="1600" kern="1200" dirty="0" smtClean="0">
                          <a:solidFill>
                            <a:schemeClr val="tx1"/>
                          </a:solidFill>
                          <a:effectLst/>
                          <a:latin typeface="+mn-lt"/>
                          <a:ea typeface="+mn-ea"/>
                          <a:cs typeface="+mn-cs"/>
                        </a:rPr>
                        <a:t> </a:t>
                      </a:r>
                      <a:r>
                        <a:rPr lang="nl-BE" sz="1600" i="1" kern="1200" dirty="0" smtClean="0">
                          <a:solidFill>
                            <a:schemeClr val="tx1"/>
                          </a:solidFill>
                          <a:effectLst/>
                          <a:latin typeface="+mn-lt"/>
                          <a:ea typeface="+mn-ea"/>
                          <a:cs typeface="+mn-cs"/>
                        </a:rPr>
                        <a:t>Laat de kleuters dit tonen.</a:t>
                      </a:r>
                      <a:endParaRPr lang="nl-BE" sz="1600" kern="1200" dirty="0" smtClean="0">
                        <a:solidFill>
                          <a:schemeClr val="tx1"/>
                        </a:solidFill>
                        <a:effectLst/>
                        <a:latin typeface="+mn-lt"/>
                        <a:ea typeface="+mn-ea"/>
                        <a:cs typeface="+mn-cs"/>
                      </a:endParaRPr>
                    </a:p>
                  </a:txBody>
                  <a:tcPr/>
                </a:tc>
              </a:tr>
              <a:tr h="309900">
                <a:tc>
                  <a:txBody>
                    <a:bodyPr/>
                    <a:lstStyle/>
                    <a:p>
                      <a:r>
                        <a:rPr lang="nl-NL" sz="1600" b="1" dirty="0" smtClean="0">
                          <a:solidFill>
                            <a:srgbClr val="FFFFFF"/>
                          </a:solidFill>
                        </a:rPr>
                        <a:t>Dag 3</a:t>
                      </a:r>
                      <a:r>
                        <a:rPr lang="nl-NL" sz="1600" b="1" baseline="0" dirty="0" smtClean="0">
                          <a:solidFill>
                            <a:srgbClr val="FFFFFF"/>
                          </a:solidFill>
                        </a:rPr>
                        <a:t> </a:t>
                      </a:r>
                      <a:r>
                        <a:rPr lang="nl-NL" sz="1600" b="1" dirty="0" smtClean="0">
                          <a:solidFill>
                            <a:srgbClr val="FFFFFF"/>
                          </a:solidFill>
                        </a:rPr>
                        <a:t>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baseline="0" dirty="0" smtClean="0"/>
                        <a:t> afvoer</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b="0" dirty="0" smtClean="0">
                          <a:solidFill>
                            <a:srgbClr val="000000"/>
                          </a:solidFill>
                        </a:rPr>
                        <a:t>De</a:t>
                      </a:r>
                      <a:r>
                        <a:rPr lang="nl-NL" sz="1600" b="0" baseline="0" dirty="0" smtClean="0">
                          <a:solidFill>
                            <a:srgbClr val="000000"/>
                          </a:solidFill>
                        </a:rPr>
                        <a:t> afvoer is een buis waar het vuile water door loopt</a:t>
                      </a:r>
                      <a:r>
                        <a:rPr lang="nl-BE" sz="1600" b="0" baseline="0" dirty="0" smtClean="0">
                          <a:solidFill>
                            <a:schemeClr val="tx1"/>
                          </a:solidFill>
                        </a:rPr>
                        <a:t>.</a:t>
                      </a:r>
                      <a:endParaRPr lang="nl-NL" sz="1600" b="0" dirty="0" smtClean="0">
                        <a:solidFill>
                          <a:srgbClr val="000000"/>
                        </a:solidFill>
                      </a:endParaRPr>
                    </a:p>
                  </a:txBody>
                  <a:tcPr/>
                </a:tc>
              </a:tr>
              <a:tr h="309900">
                <a:tc>
                  <a:txBody>
                    <a:bodyPr/>
                    <a:lstStyle/>
                    <a:p>
                      <a:r>
                        <a:rPr lang="nl-NL" sz="1600" dirty="0" smtClean="0"/>
                        <a:t>Link met verhaal</a:t>
                      </a:r>
                      <a:endParaRPr lang="nl-NL" sz="1600" dirty="0"/>
                    </a:p>
                  </a:txBody>
                  <a:tcPr/>
                </a:tc>
                <a:tc>
                  <a:txBody>
                    <a:bodyPr/>
                    <a:lstStyle/>
                    <a:p>
                      <a:r>
                        <a:rPr lang="nl-NL" sz="1600" dirty="0" smtClean="0"/>
                        <a:t>In</a:t>
                      </a:r>
                      <a:r>
                        <a:rPr lang="nl-NL" sz="1600" baseline="0" dirty="0" smtClean="0"/>
                        <a:t> de keuken gaat het vuile water van de afwas door de afvoer. </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Waar zie</a:t>
                      </a:r>
                      <a:r>
                        <a:rPr lang="nl-NL" sz="1600" i="0" baseline="0" dirty="0" smtClean="0"/>
                        <a:t> je een afvoer? </a:t>
                      </a:r>
                      <a:r>
                        <a:rPr lang="nl-NL" sz="1600" b="0" u="none" kern="1200" dirty="0" smtClean="0">
                          <a:solidFill>
                            <a:schemeClr val="tx1"/>
                          </a:solidFill>
                          <a:latin typeface="+mn-lt"/>
                          <a:ea typeface="+mn-ea"/>
                          <a:cs typeface="+mn-cs"/>
                          <a:sym typeface="Wingdings"/>
                        </a:rPr>
                        <a:t> </a:t>
                      </a:r>
                      <a:r>
                        <a:rPr lang="nl-NL" sz="1600" i="1" baseline="0" dirty="0" smtClean="0"/>
                        <a:t>Laat de kleuters de foto aanduiden.</a:t>
                      </a:r>
                    </a:p>
                    <a:p>
                      <a:r>
                        <a:rPr lang="nl-NL" sz="1600" i="0" baseline="0" dirty="0" smtClean="0"/>
                        <a:t>Wat is een afvoer?</a:t>
                      </a:r>
                      <a:r>
                        <a:rPr lang="nl-NL" sz="1600" b="0" i="0" u="none" kern="1200" dirty="0" smtClean="0">
                          <a:solidFill>
                            <a:schemeClr val="tx1"/>
                          </a:solidFill>
                          <a:latin typeface="+mn-lt"/>
                          <a:ea typeface="+mn-ea"/>
                          <a:cs typeface="+mn-cs"/>
                          <a:sym typeface="Wingdings"/>
                        </a:rPr>
                        <a:t> </a:t>
                      </a:r>
                      <a:r>
                        <a:rPr lang="nl-NL" sz="1600" b="0" u="none" kern="1200" dirty="0" smtClean="0">
                          <a:solidFill>
                            <a:schemeClr val="tx1"/>
                          </a:solidFill>
                          <a:latin typeface="+mn-lt"/>
                          <a:ea typeface="+mn-ea"/>
                          <a:cs typeface="+mn-cs"/>
                          <a:sym typeface="Wingdings"/>
                        </a:rPr>
                        <a:t> </a:t>
                      </a:r>
                      <a:r>
                        <a:rPr lang="nl-NL" sz="1600" b="0" i="1" u="none" kern="1200" dirty="0" smtClean="0">
                          <a:solidFill>
                            <a:schemeClr val="tx1"/>
                          </a:solidFill>
                          <a:latin typeface="+mn-lt"/>
                          <a:ea typeface="+mn-ea"/>
                          <a:cs typeface="+mn-cs"/>
                          <a:sym typeface="Wingdings"/>
                        </a:rPr>
                        <a:t>Een buis waardoor het vuile</a:t>
                      </a:r>
                      <a:r>
                        <a:rPr lang="nl-NL" sz="1600" b="0" i="1" u="none" kern="1200" baseline="0" dirty="0" smtClean="0">
                          <a:solidFill>
                            <a:schemeClr val="tx1"/>
                          </a:solidFill>
                          <a:latin typeface="+mn-lt"/>
                          <a:ea typeface="+mn-ea"/>
                          <a:cs typeface="+mn-cs"/>
                          <a:sym typeface="Wingdings"/>
                        </a:rPr>
                        <a:t> water loopt.</a:t>
                      </a:r>
                    </a:p>
                    <a:p>
                      <a:r>
                        <a:rPr lang="nl-NL" sz="1600" b="0" i="0" u="none" kern="1200" baseline="0" dirty="0" smtClean="0">
                          <a:solidFill>
                            <a:schemeClr val="tx1"/>
                          </a:solidFill>
                          <a:latin typeface="+mn-lt"/>
                          <a:ea typeface="+mn-ea"/>
                          <a:cs typeface="+mn-cs"/>
                          <a:sym typeface="Wingdings"/>
                        </a:rPr>
                        <a:t>Als water vuil is, waar loopt het dan weg? </a:t>
                      </a:r>
                      <a:r>
                        <a:rPr lang="nl-NL" sz="1600" b="0" u="none" kern="1200" dirty="0" smtClean="0">
                          <a:solidFill>
                            <a:schemeClr val="tx1"/>
                          </a:solidFill>
                          <a:latin typeface="+mn-lt"/>
                          <a:ea typeface="+mn-ea"/>
                          <a:cs typeface="+mn-cs"/>
                          <a:sym typeface="Wingdings"/>
                        </a:rPr>
                        <a:t> </a:t>
                      </a:r>
                      <a:r>
                        <a:rPr lang="nl-NL" sz="1600" b="0" i="1" u="none" kern="1200" baseline="0" dirty="0" smtClean="0">
                          <a:solidFill>
                            <a:schemeClr val="tx1"/>
                          </a:solidFill>
                          <a:latin typeface="+mn-lt"/>
                          <a:ea typeface="+mn-ea"/>
                          <a:cs typeface="+mn-cs"/>
                          <a:sym typeface="Wingdings"/>
                        </a:rPr>
                        <a:t>Door de afvoer.</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dirty="0" smtClean="0"/>
                        <a:t>Hebben jullie al</a:t>
                      </a:r>
                      <a:r>
                        <a:rPr lang="nl-NL" sz="1600" baseline="0" dirty="0" smtClean="0"/>
                        <a:t> eens de afwas gedaan? Zag je het vuile water dan ook wegstromen door de afvoer?</a:t>
                      </a:r>
                      <a:endParaRPr lang="nl-NL" sz="1600" dirty="0"/>
                    </a:p>
                  </a:txBody>
                  <a:tcPr/>
                </a:tc>
              </a:tr>
              <a:tr h="309900">
                <a:tc>
                  <a:txBody>
                    <a:bodyPr/>
                    <a:lstStyle/>
                    <a:p>
                      <a:r>
                        <a:rPr lang="nl-NL" sz="1600" b="1" dirty="0" smtClean="0">
                          <a:solidFill>
                            <a:srgbClr val="FFFFFF"/>
                          </a:solidFill>
                        </a:rPr>
                        <a:t>Dag 4</a:t>
                      </a:r>
                      <a:r>
                        <a:rPr lang="nl-NL" sz="1600" b="1" baseline="0" dirty="0" smtClean="0">
                          <a:solidFill>
                            <a:srgbClr val="FFFFFF"/>
                          </a:solidFill>
                        </a:rPr>
                        <a:t> </a:t>
                      </a:r>
                      <a:r>
                        <a:rPr lang="nl-NL" sz="1600" b="1" dirty="0" smtClean="0">
                          <a:solidFill>
                            <a:srgbClr val="FFFFFF"/>
                          </a:solidFill>
                        </a:rPr>
                        <a:t>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afvoer</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b="0" dirty="0" smtClean="0">
                          <a:solidFill>
                            <a:srgbClr val="000000"/>
                          </a:solidFill>
                        </a:rPr>
                        <a:t>De</a:t>
                      </a:r>
                      <a:r>
                        <a:rPr lang="nl-NL" sz="1600" b="0" baseline="0" dirty="0" smtClean="0">
                          <a:solidFill>
                            <a:srgbClr val="000000"/>
                          </a:solidFill>
                        </a:rPr>
                        <a:t> afvoer is een buis waar het vuile water door loopt</a:t>
                      </a:r>
                      <a:r>
                        <a:rPr lang="nl-BE" sz="1600" b="0" baseline="0" dirty="0" smtClean="0">
                          <a:solidFill>
                            <a:schemeClr val="tx1"/>
                          </a:solidFill>
                        </a:rPr>
                        <a:t>;</a:t>
                      </a:r>
                      <a:endParaRPr lang="nl-NL" sz="1600" b="0" dirty="0" smtClean="0">
                        <a:solidFill>
                          <a:srgbClr val="000000"/>
                        </a:solidFill>
                      </a:endParaRPr>
                    </a:p>
                  </a:txBody>
                  <a:tcPr/>
                </a:tc>
              </a:tr>
              <a:tr h="309900">
                <a:tc>
                  <a:txBody>
                    <a:bodyPr/>
                    <a:lstStyle/>
                    <a:p>
                      <a:r>
                        <a:rPr lang="nl-NL" sz="1600" dirty="0" smtClean="0"/>
                        <a:t>Eenvoudige vragen</a:t>
                      </a:r>
                      <a:endParaRPr lang="nl-NL" sz="1600" dirty="0"/>
                    </a:p>
                  </a:txBody>
                  <a:tcPr/>
                </a:tc>
                <a:tc>
                  <a:txBody>
                    <a:bodyPr/>
                    <a:lstStyle/>
                    <a:p>
                      <a:r>
                        <a:rPr lang="nl-NL" sz="1600" i="0" dirty="0" smtClean="0"/>
                        <a:t>Waar zie</a:t>
                      </a:r>
                      <a:r>
                        <a:rPr lang="nl-NL" sz="1600" i="0" baseline="0" dirty="0" smtClean="0"/>
                        <a:t> je een afvoer? </a:t>
                      </a:r>
                      <a:r>
                        <a:rPr lang="nl-NL" sz="1600" b="0" u="none" kern="1200" dirty="0" smtClean="0">
                          <a:solidFill>
                            <a:schemeClr val="tx1"/>
                          </a:solidFill>
                          <a:latin typeface="+mn-lt"/>
                          <a:ea typeface="+mn-ea"/>
                          <a:cs typeface="+mn-cs"/>
                          <a:sym typeface="Wingdings"/>
                        </a:rPr>
                        <a:t> </a:t>
                      </a:r>
                      <a:r>
                        <a:rPr lang="nl-NL" sz="1600" i="1" baseline="0" dirty="0" smtClean="0"/>
                        <a:t>Laat de kleuters de foto aanduiden.</a:t>
                      </a:r>
                    </a:p>
                    <a:p>
                      <a:r>
                        <a:rPr lang="nl-NL" sz="1600" i="0" baseline="0" dirty="0" smtClean="0"/>
                        <a:t>Wat is een afvoer?</a:t>
                      </a:r>
                      <a:r>
                        <a:rPr lang="nl-NL" sz="1600" b="0" i="0" u="none" kern="1200" dirty="0" smtClean="0">
                          <a:solidFill>
                            <a:schemeClr val="tx1"/>
                          </a:solidFill>
                          <a:latin typeface="+mn-lt"/>
                          <a:ea typeface="+mn-ea"/>
                          <a:cs typeface="+mn-cs"/>
                          <a:sym typeface="Wingdings"/>
                        </a:rPr>
                        <a:t> </a:t>
                      </a:r>
                      <a:r>
                        <a:rPr lang="nl-NL" sz="1600" b="0" u="none" kern="1200" dirty="0" smtClean="0">
                          <a:solidFill>
                            <a:schemeClr val="tx1"/>
                          </a:solidFill>
                          <a:latin typeface="+mn-lt"/>
                          <a:ea typeface="+mn-ea"/>
                          <a:cs typeface="+mn-cs"/>
                          <a:sym typeface="Wingdings"/>
                        </a:rPr>
                        <a:t> </a:t>
                      </a:r>
                      <a:r>
                        <a:rPr lang="nl-NL" sz="1600" b="0" i="1" u="none" kern="1200" dirty="0" smtClean="0">
                          <a:solidFill>
                            <a:schemeClr val="tx1"/>
                          </a:solidFill>
                          <a:latin typeface="+mn-lt"/>
                          <a:ea typeface="+mn-ea"/>
                          <a:cs typeface="+mn-cs"/>
                          <a:sym typeface="Wingdings"/>
                        </a:rPr>
                        <a:t>Een buis waardoor het vuile</a:t>
                      </a:r>
                      <a:r>
                        <a:rPr lang="nl-NL" sz="1600" b="0" i="1" u="none" kern="1200" baseline="0" dirty="0" smtClean="0">
                          <a:solidFill>
                            <a:schemeClr val="tx1"/>
                          </a:solidFill>
                          <a:latin typeface="+mn-lt"/>
                          <a:ea typeface="+mn-ea"/>
                          <a:cs typeface="+mn-cs"/>
                          <a:sym typeface="Wingdings"/>
                        </a:rPr>
                        <a:t> water loopt.</a:t>
                      </a:r>
                    </a:p>
                    <a:p>
                      <a:r>
                        <a:rPr lang="nl-NL" sz="1600" b="0" i="0" u="none" kern="1200" baseline="0" dirty="0" smtClean="0">
                          <a:solidFill>
                            <a:schemeClr val="tx1"/>
                          </a:solidFill>
                          <a:latin typeface="+mn-lt"/>
                          <a:ea typeface="+mn-ea"/>
                          <a:cs typeface="+mn-cs"/>
                          <a:sym typeface="Wingdings"/>
                        </a:rPr>
                        <a:t>Als water vuil is, waar loopt het dan weg? </a:t>
                      </a:r>
                      <a:r>
                        <a:rPr lang="nl-NL" sz="1600" b="0" u="none" kern="1200" dirty="0" smtClean="0">
                          <a:solidFill>
                            <a:schemeClr val="tx1"/>
                          </a:solidFill>
                          <a:latin typeface="+mn-lt"/>
                          <a:ea typeface="+mn-ea"/>
                          <a:cs typeface="+mn-cs"/>
                          <a:sym typeface="Wingdings"/>
                        </a:rPr>
                        <a:t> </a:t>
                      </a:r>
                      <a:r>
                        <a:rPr lang="nl-NL" sz="1600" b="0" i="1" u="none" kern="1200" baseline="0" dirty="0" smtClean="0">
                          <a:solidFill>
                            <a:schemeClr val="tx1"/>
                          </a:solidFill>
                          <a:latin typeface="+mn-lt"/>
                          <a:ea typeface="+mn-ea"/>
                          <a:cs typeface="+mn-cs"/>
                          <a:sym typeface="Wingdings"/>
                        </a:rPr>
                        <a:t>Door de afvoer.</a:t>
                      </a:r>
                      <a:endParaRPr lang="nl-NL" sz="1600" i="1" dirty="0" smtClean="0"/>
                    </a:p>
                  </a:txBody>
                  <a:tcPr/>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74575854"/>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23299243"/>
              </p:ext>
            </p:extLst>
          </p:nvPr>
        </p:nvGraphicFramePr>
        <p:xfrm>
          <a:off x="202019" y="280085"/>
          <a:ext cx="8755356" cy="6156960"/>
        </p:xfrm>
        <a:graphic>
          <a:graphicData uri="http://schemas.openxmlformats.org/drawingml/2006/table">
            <a:tbl>
              <a:tblPr firstRow="1" bandRow="1">
                <a:tableStyleId>{7E9639D4-E3E2-4D34-9284-5A2195B3D0D7}</a:tableStyleId>
              </a:tblPr>
              <a:tblGrid>
                <a:gridCol w="1939793"/>
                <a:gridCol w="6815563"/>
              </a:tblGrid>
              <a:tr h="0">
                <a:tc>
                  <a:txBody>
                    <a:bodyPr/>
                    <a:lstStyle/>
                    <a:p>
                      <a:r>
                        <a:rPr lang="nl-NL" sz="1600" b="1" dirty="0" smtClean="0">
                          <a:solidFill>
                            <a:srgbClr val="FFFFFF"/>
                          </a:solidFill>
                        </a:rPr>
                        <a:t>Dag 1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vloeibaar wasmiddel</a:t>
                      </a:r>
                      <a:endParaRPr lang="nl-NL" sz="1600" dirty="0"/>
                    </a:p>
                  </a:txBody>
                  <a:tcPr/>
                </a:tc>
                <a:tc>
                  <a:txBody>
                    <a:bodyPr/>
                    <a:lstStyle/>
                    <a:p>
                      <a:r>
                        <a:rPr lang="nl-BE" sz="1600" b="0" kern="1200" dirty="0" smtClean="0">
                          <a:solidFill>
                            <a:schemeClr val="tx1"/>
                          </a:solidFill>
                          <a:latin typeface="+mn-lt"/>
                          <a:ea typeface="+mn-ea"/>
                          <a:cs typeface="+mn-cs"/>
                        </a:rPr>
                        <a:t>Kijk, op deze foto zie je een vloeibaar wasmiddel. Dat is wasmiddel dat je uit de fles moet gieten. Vloeibaar betekent dat het nat is, en dat je het kan gieten. Wat zie je hier?</a:t>
                      </a:r>
                    </a:p>
                  </a:txBody>
                  <a:tcPr/>
                </a:tc>
              </a:tr>
              <a:tr h="175512">
                <a:tc>
                  <a:txBody>
                    <a:bodyPr/>
                    <a:lstStyle/>
                    <a:p>
                      <a:r>
                        <a:rPr lang="nl-NL" sz="1600" dirty="0" smtClean="0"/>
                        <a:t>Vraag over prent</a:t>
                      </a:r>
                      <a:endParaRPr lang="nl-NL" sz="1600" dirty="0"/>
                    </a:p>
                  </a:txBody>
                  <a:tcPr/>
                </a:tc>
                <a:tc>
                  <a:txBody>
                    <a:bodyPr/>
                    <a:lstStyle/>
                    <a:p>
                      <a:r>
                        <a:rPr lang="nl-BE" sz="1600" b="0" kern="1200" dirty="0" smtClean="0">
                          <a:solidFill>
                            <a:schemeClr val="tx1"/>
                          </a:solidFill>
                          <a:latin typeface="+mn-lt"/>
                          <a:ea typeface="+mn-ea"/>
                          <a:cs typeface="+mn-cs"/>
                        </a:rPr>
                        <a:t>Waarvoor wordt dit vloeibaar wasmiddel hier gebruikt?</a:t>
                      </a:r>
                      <a:r>
                        <a:rPr lang="nl-BE" sz="1600" b="0" kern="1200" baseline="0" dirty="0" smtClean="0">
                          <a:solidFill>
                            <a:schemeClr val="tx1"/>
                          </a:solidFill>
                          <a:latin typeface="+mn-lt"/>
                          <a:ea typeface="+mn-ea"/>
                          <a:cs typeface="+mn-cs"/>
                        </a:rPr>
                        <a:t> </a:t>
                      </a:r>
                      <a:r>
                        <a:rPr lang="nl-NL" sz="1600" dirty="0" smtClean="0">
                          <a:sym typeface="Wingdings"/>
                        </a:rPr>
                        <a:t> </a:t>
                      </a:r>
                      <a:r>
                        <a:rPr lang="nl-BE" sz="1600" b="0" kern="1200" dirty="0" smtClean="0">
                          <a:solidFill>
                            <a:schemeClr val="tx1"/>
                          </a:solidFill>
                          <a:latin typeface="+mn-lt"/>
                          <a:ea typeface="+mn-ea"/>
                          <a:cs typeface="+mn-cs"/>
                        </a:rPr>
                        <a:t> </a:t>
                      </a:r>
                      <a:r>
                        <a:rPr lang="nl-BE" sz="1600" b="0" i="1" kern="1200" dirty="0" smtClean="0">
                          <a:solidFill>
                            <a:schemeClr val="tx1"/>
                          </a:solidFill>
                          <a:latin typeface="+mn-lt"/>
                          <a:ea typeface="+mn-ea"/>
                          <a:cs typeface="+mn-cs"/>
                        </a:rPr>
                        <a:t>Voor in de wasmachine. Om kleren te wassen. </a:t>
                      </a:r>
                      <a:endParaRPr lang="nl-BE" sz="1600" b="0" i="1" kern="1200" dirty="0">
                        <a:solidFill>
                          <a:schemeClr val="tx1"/>
                        </a:solidFill>
                        <a:latin typeface="+mn-lt"/>
                        <a:ea typeface="+mn-ea"/>
                        <a:cs typeface="+mn-cs"/>
                      </a:endParaRPr>
                    </a:p>
                  </a:txBody>
                  <a:tcPr/>
                </a:tc>
              </a:tr>
              <a:tr h="309900">
                <a:tc>
                  <a:txBody>
                    <a:bodyPr/>
                    <a:lstStyle/>
                    <a:p>
                      <a:r>
                        <a:rPr lang="nl-NL" sz="1600" b="1" dirty="0" smtClean="0">
                          <a:solidFill>
                            <a:srgbClr val="FFFFFF"/>
                          </a:solidFill>
                        </a:rPr>
                        <a:t>Dag 1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baseline="0" dirty="0" smtClean="0"/>
                        <a:t> vloeibaar wasmiddel</a:t>
                      </a:r>
                      <a:endParaRPr lang="nl-NL" sz="1600" dirty="0"/>
                    </a:p>
                  </a:txBody>
                  <a:tcPr/>
                </a:tc>
                <a:tc>
                  <a:txBody>
                    <a:bodyPr/>
                    <a:lstStyle/>
                    <a:p>
                      <a:r>
                        <a:rPr lang="nl-BE" sz="1600" b="0" dirty="0" smtClean="0"/>
                        <a:t>Vloeibaar wasmiddel is wasmiddel dat nat is en dat je uit de fles moet gieten. Iets dat vloeibaar is, is nat en kan je gieten.</a:t>
                      </a:r>
                      <a:r>
                        <a:rPr lang="nl-NL" sz="1600" b="0" dirty="0" smtClean="0"/>
                        <a:t>	</a:t>
                      </a:r>
                      <a:endParaRPr lang="nl-BE" sz="1600" b="0" dirty="0"/>
                    </a:p>
                  </a:txBody>
                  <a:tcPr/>
                </a:tc>
              </a:tr>
              <a:tr h="309900">
                <a:tc>
                  <a:txBody>
                    <a:bodyPr/>
                    <a:lstStyle/>
                    <a:p>
                      <a:r>
                        <a:rPr lang="nl-NL" sz="1600" dirty="0" smtClean="0"/>
                        <a:t>Link met verhaal</a:t>
                      </a:r>
                      <a:endParaRPr lang="nl-NL" sz="1600" dirty="0"/>
                    </a:p>
                  </a:txBody>
                  <a:tcPr/>
                </a:tc>
                <a:tc>
                  <a:txBody>
                    <a:bodyPr/>
                    <a:lstStyle/>
                    <a:p>
                      <a:r>
                        <a:rPr lang="nl-NL" sz="1600" dirty="0" smtClean="0"/>
                        <a:t>Floddertje gebruikt vloeibaar wasmiddel om in het bad te gieten.</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kern="1200" dirty="0" smtClean="0">
                          <a:solidFill>
                            <a:schemeClr val="tx1"/>
                          </a:solidFill>
                          <a:latin typeface="+mn-lt"/>
                          <a:ea typeface="+mn-ea"/>
                          <a:cs typeface="+mn-cs"/>
                        </a:rPr>
                        <a:t>Wat zie je op deze foto?</a:t>
                      </a:r>
                      <a:r>
                        <a:rPr lang="nl-NL" sz="1600" kern="1200" dirty="0" smtClean="0">
                          <a:solidFill>
                            <a:schemeClr val="tx1"/>
                          </a:solidFill>
                          <a:latin typeface="+mn-lt"/>
                          <a:ea typeface="+mn-ea"/>
                          <a:cs typeface="+mn-cs"/>
                          <a:sym typeface="Wingdings"/>
                        </a:rPr>
                        <a:t>  </a:t>
                      </a:r>
                      <a:r>
                        <a:rPr lang="nl-NL" sz="1600" i="1" kern="1200" dirty="0" smtClean="0">
                          <a:solidFill>
                            <a:schemeClr val="tx1"/>
                          </a:solidFill>
                          <a:latin typeface="+mn-lt"/>
                          <a:ea typeface="+mn-ea"/>
                          <a:cs typeface="+mn-cs"/>
                          <a:sym typeface="Wingdings"/>
                        </a:rPr>
                        <a:t>Vloeibaar wasmiddel</a:t>
                      </a:r>
                      <a:r>
                        <a:rPr lang="nl-NL" sz="1600" kern="1200" dirty="0" smtClean="0">
                          <a:solidFill>
                            <a:schemeClr val="tx1"/>
                          </a:solidFill>
                          <a:latin typeface="+mn-lt"/>
                          <a:ea typeface="+mn-ea"/>
                          <a:cs typeface="+mn-cs"/>
                          <a:sym typeface="Wingdings"/>
                        </a:rPr>
                        <a:t>.</a:t>
                      </a:r>
                    </a:p>
                    <a:p>
                      <a:r>
                        <a:rPr lang="nl-BE" sz="1600" kern="1200" dirty="0" smtClean="0">
                          <a:solidFill>
                            <a:schemeClr val="tx1"/>
                          </a:solidFill>
                          <a:latin typeface="+mn-lt"/>
                          <a:ea typeface="+mn-ea"/>
                          <a:cs typeface="+mn-cs"/>
                        </a:rPr>
                        <a:t>In ons verhaal gebruikt Floddertje heel veel vloeibaar wasmiddel. Wat is vloeibaar wasmiddel? </a:t>
                      </a:r>
                      <a:r>
                        <a:rPr lang="nl-NL" sz="1600" kern="1200" dirty="0" smtClean="0">
                          <a:solidFill>
                            <a:schemeClr val="tx1"/>
                          </a:solidFill>
                          <a:latin typeface="+mn-lt"/>
                          <a:ea typeface="+mn-ea"/>
                          <a:cs typeface="+mn-cs"/>
                          <a:sym typeface="Wingdings"/>
                        </a:rPr>
                        <a:t> </a:t>
                      </a:r>
                      <a:r>
                        <a:rPr lang="nl-BE" sz="1600" i="1" kern="1200" dirty="0" smtClean="0">
                          <a:solidFill>
                            <a:schemeClr val="tx1"/>
                          </a:solidFill>
                          <a:latin typeface="+mn-lt"/>
                          <a:ea typeface="+mn-ea"/>
                          <a:cs typeface="+mn-cs"/>
                        </a:rPr>
                        <a:t>Wasmiddel dat je uit de fles kan gieten.</a:t>
                      </a:r>
                    </a:p>
                    <a:p>
                      <a:r>
                        <a:rPr lang="nl-BE" sz="1600" kern="1200" dirty="0" smtClean="0">
                          <a:solidFill>
                            <a:schemeClr val="tx1"/>
                          </a:solidFill>
                          <a:latin typeface="+mn-lt"/>
                          <a:ea typeface="+mn-ea"/>
                          <a:cs typeface="+mn-cs"/>
                        </a:rPr>
                        <a:t>Als jouw kleren vuil zijn en je wil ze wassen, wat kan je daarvoor gebruiken? </a:t>
                      </a:r>
                      <a:r>
                        <a:rPr lang="nl-NL" sz="1600" kern="1200" dirty="0" smtClean="0">
                          <a:solidFill>
                            <a:schemeClr val="tx1"/>
                          </a:solidFill>
                          <a:latin typeface="+mn-lt"/>
                          <a:ea typeface="+mn-ea"/>
                          <a:cs typeface="+mn-cs"/>
                          <a:sym typeface="Wingdings"/>
                        </a:rPr>
                        <a:t> </a:t>
                      </a:r>
                      <a:r>
                        <a:rPr lang="nl-BE" sz="1600" i="1" kern="1200" dirty="0" smtClean="0">
                          <a:solidFill>
                            <a:schemeClr val="tx1"/>
                          </a:solidFill>
                          <a:latin typeface="+mn-lt"/>
                          <a:ea typeface="+mn-ea"/>
                          <a:cs typeface="+mn-cs"/>
                        </a:rPr>
                        <a:t>Vloeibaar wasmiddel.</a:t>
                      </a:r>
                    </a:p>
                    <a:p>
                      <a:pPr marL="0" marR="0" lvl="1" indent="0" algn="l" defTabSz="457200" rtl="0" eaLnBrk="1" fontAlgn="auto" latinLnBrk="0" hangingPunct="1">
                        <a:lnSpc>
                          <a:spcPct val="100000"/>
                        </a:lnSpc>
                        <a:spcBef>
                          <a:spcPts val="0"/>
                        </a:spcBef>
                        <a:spcAft>
                          <a:spcPts val="0"/>
                        </a:spcAft>
                        <a:buClrTx/>
                        <a:buSzTx/>
                        <a:buFontTx/>
                        <a:buNone/>
                        <a:tabLst/>
                        <a:defRPr/>
                      </a:pPr>
                      <a:r>
                        <a:rPr lang="nl-BE" sz="1600" kern="1200" dirty="0" smtClean="0">
                          <a:solidFill>
                            <a:schemeClr val="tx1"/>
                          </a:solidFill>
                          <a:latin typeface="+mn-lt"/>
                          <a:ea typeface="+mn-ea"/>
                          <a:cs typeface="+mn-cs"/>
                        </a:rPr>
                        <a:t>Wat is nat, en kan je uit de fles gieten? </a:t>
                      </a:r>
                      <a:r>
                        <a:rPr lang="nl-NL" sz="1800" kern="1200" dirty="0" smtClean="0">
                          <a:solidFill>
                            <a:schemeClr val="tx1"/>
                          </a:solidFill>
                          <a:latin typeface="+mn-lt"/>
                          <a:ea typeface="+mn-ea"/>
                          <a:cs typeface="+mn-cs"/>
                          <a:sym typeface="Wingdings"/>
                        </a:rPr>
                        <a:t> </a:t>
                      </a:r>
                      <a:r>
                        <a:rPr lang="nl-BE" sz="1600" i="1" kern="1200" dirty="0" smtClean="0">
                          <a:solidFill>
                            <a:schemeClr val="tx1"/>
                          </a:solidFill>
                          <a:latin typeface="+mn-lt"/>
                          <a:ea typeface="+mn-ea"/>
                          <a:cs typeface="+mn-cs"/>
                        </a:rPr>
                        <a:t>Vloeibaar wasmiddel.</a:t>
                      </a:r>
                    </a:p>
                  </a:txBody>
                  <a:tcPr/>
                </a:tc>
              </a:tr>
              <a:tr h="309900">
                <a:tc>
                  <a:txBody>
                    <a:bodyPr/>
                    <a:lstStyle/>
                    <a:p>
                      <a:r>
                        <a:rPr lang="nl-NL" sz="1600" dirty="0" smtClean="0"/>
                        <a:t>Eigen ervaring</a:t>
                      </a:r>
                      <a:endParaRPr lang="nl-NL" sz="1600" dirty="0"/>
                    </a:p>
                  </a:txBody>
                  <a:tcPr/>
                </a:tc>
                <a:tc>
                  <a:txBody>
                    <a:bodyPr/>
                    <a:lstStyle/>
                    <a:p>
                      <a:r>
                        <a:rPr lang="nl-NL" sz="1600" dirty="0" smtClean="0"/>
                        <a:t>Wie</a:t>
                      </a:r>
                      <a:r>
                        <a:rPr lang="nl-NL" sz="1600" baseline="0" dirty="0" smtClean="0"/>
                        <a:t> gebruikt er thuis vloeibaar wasmiddel?</a:t>
                      </a:r>
                      <a:endParaRPr lang="nl-NL" sz="1600" dirty="0"/>
                    </a:p>
                  </a:txBody>
                  <a:tcPr/>
                </a:tc>
              </a:tr>
              <a:tr h="309900">
                <a:tc>
                  <a:txBody>
                    <a:bodyPr/>
                    <a:lstStyle/>
                    <a:p>
                      <a:r>
                        <a:rPr lang="nl-NL" sz="1600" b="1" dirty="0" smtClean="0">
                          <a:solidFill>
                            <a:srgbClr val="FFFFFF"/>
                          </a:solidFill>
                        </a:rPr>
                        <a:t>Dag 2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vloeibaar wasmiddel</a:t>
                      </a:r>
                      <a:endParaRPr lang="nl-NL" sz="1600" dirty="0"/>
                    </a:p>
                  </a:txBody>
                  <a:tcPr/>
                </a:tc>
                <a:tc>
                  <a:txBody>
                    <a:bodyPr/>
                    <a:lstStyle/>
                    <a:p>
                      <a:r>
                        <a:rPr lang="nl-BE" sz="1600" b="0" dirty="0" smtClean="0"/>
                        <a:t>Vloeibaar wasmiddel is wasmiddel dat nat is en dat je uit de fles moet gieten. Iets dat vloeibaar is, is nat en kan je gieten.</a:t>
                      </a:r>
                      <a:r>
                        <a:rPr lang="nl-NL" sz="1600" b="0" dirty="0" smtClean="0"/>
                        <a:t>	</a:t>
                      </a:r>
                      <a:endParaRPr lang="nl-BE" sz="1600" b="0" dirty="0"/>
                    </a:p>
                  </a:txBody>
                  <a:tcPr/>
                </a:tc>
              </a:tr>
              <a:tr h="309900">
                <a:tc>
                  <a:txBody>
                    <a:bodyPr/>
                    <a:lstStyle/>
                    <a:p>
                      <a:r>
                        <a:rPr lang="nl-NL" sz="1600" dirty="0" smtClean="0"/>
                        <a:t>Eenvoudige vragen</a:t>
                      </a:r>
                      <a:endParaRPr lang="nl-NL" sz="1600" dirty="0"/>
                    </a:p>
                  </a:txBody>
                  <a:tcPr/>
                </a:tc>
                <a:tc>
                  <a:txBody>
                    <a:bodyPr/>
                    <a:lstStyle/>
                    <a:p>
                      <a:r>
                        <a:rPr lang="nl-NL" sz="1600" i="1" dirty="0" smtClean="0"/>
                        <a:t>Zie</a:t>
                      </a:r>
                      <a:r>
                        <a:rPr lang="nl-NL" sz="1600" i="1" baseline="0" dirty="0" smtClean="0"/>
                        <a:t> boven.</a:t>
                      </a:r>
                      <a:endParaRPr lang="nl-NL" sz="1600" i="1" dirty="0" smtClean="0"/>
                    </a:p>
                  </a:txBody>
                  <a:tcPr/>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1899744"/>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stretch>
            <a:fillRect/>
          </a:stretch>
        </p:blipFill>
        <p:spPr>
          <a:xfrm>
            <a:off x="513324" y="218717"/>
            <a:ext cx="7984201" cy="5961665"/>
          </a:xfrm>
          <a:prstGeom prst="rect">
            <a:avLst/>
          </a:prstGeom>
        </p:spPr>
      </p:pic>
      <p:graphicFrame>
        <p:nvGraphicFramePr>
          <p:cNvPr id="9" name="Tabel 8"/>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82540073"/>
              </p:ext>
            </p:extLst>
          </p:nvPr>
        </p:nvGraphicFramePr>
        <p:xfrm>
          <a:off x="101025" y="6255222"/>
          <a:ext cx="9042975" cy="457200"/>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solidFill>
                            <a:schemeClr val="tx1"/>
                          </a:solidFill>
                        </a:rPr>
                        <a:t>19 SMERIG</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Dit</a:t>
                      </a:r>
                      <a:r>
                        <a:rPr lang="nl-NL" b="0" baseline="0" dirty="0" smtClean="0">
                          <a:solidFill>
                            <a:srgbClr val="000000"/>
                          </a:solidFill>
                        </a:rPr>
                        <a:t> kind is smerig, smerig betekent vies of vuil</a:t>
                      </a:r>
                      <a:endParaRPr lang="nl-NL" b="0" dirty="0">
                        <a:solidFill>
                          <a:srgbClr val="000000"/>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Water</a:t>
                      </a:r>
                      <a:r>
                        <a:rPr lang="nl-NL" sz="1200" b="0" baseline="0" dirty="0" smtClean="0">
                          <a:solidFill>
                            <a:srgbClr val="000000"/>
                          </a:solidFill>
                        </a:rPr>
                        <a:t> uit de kraan</a:t>
                      </a:r>
                      <a:endParaRPr lang="nl-NL" sz="1200" b="0" dirty="0" smtClean="0">
                        <a:solidFill>
                          <a:srgbClr val="000000"/>
                        </a:solidFill>
                      </a:endParaRP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48444684"/>
              </p:ext>
            </p:extLst>
          </p:nvPr>
        </p:nvGraphicFramePr>
        <p:xfrm>
          <a:off x="173420" y="909179"/>
          <a:ext cx="8755356" cy="5151120"/>
        </p:xfrm>
        <a:graphic>
          <a:graphicData uri="http://schemas.openxmlformats.org/drawingml/2006/table">
            <a:tbl>
              <a:tblPr firstRow="1" bandRow="1">
                <a:tableStyleId>{7E9639D4-E3E2-4D34-9284-5A2195B3D0D7}</a:tableStyleId>
              </a:tblPr>
              <a:tblGrid>
                <a:gridCol w="1939793"/>
                <a:gridCol w="6815563"/>
              </a:tblGrid>
              <a:tr h="0">
                <a:tc>
                  <a:txBody>
                    <a:bodyPr/>
                    <a:lstStyle/>
                    <a:p>
                      <a:r>
                        <a:rPr lang="nl-NL" sz="1600" b="1" dirty="0" smtClean="0">
                          <a:solidFill>
                            <a:srgbClr val="FFFFFF"/>
                          </a:solidFill>
                        </a:rPr>
                        <a:t>Dag 1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smerig</a:t>
                      </a:r>
                      <a:endParaRPr lang="nl-NL" sz="1600" dirty="0"/>
                    </a:p>
                  </a:txBody>
                  <a:tcPr/>
                </a:tc>
                <a:tc>
                  <a:txBody>
                    <a:bodyPr/>
                    <a:lstStyle/>
                    <a:p>
                      <a:r>
                        <a:rPr lang="nl-BE" sz="1600" b="0" kern="1200" dirty="0" smtClean="0">
                          <a:solidFill>
                            <a:schemeClr val="tx1"/>
                          </a:solidFill>
                          <a:latin typeface="+mn-lt"/>
                          <a:ea typeface="+mn-ea"/>
                          <a:cs typeface="+mn-cs"/>
                        </a:rPr>
                        <a:t>Kijk, hier zie je een smerig kindje. Het kind is helemaal vuil en vies. Wat</a:t>
                      </a:r>
                      <a:r>
                        <a:rPr lang="nl-BE" sz="1600" b="0" kern="1200" baseline="0" dirty="0" smtClean="0">
                          <a:solidFill>
                            <a:schemeClr val="tx1"/>
                          </a:solidFill>
                          <a:latin typeface="+mn-lt"/>
                          <a:ea typeface="+mn-ea"/>
                          <a:cs typeface="+mn-cs"/>
                        </a:rPr>
                        <a:t> zie je hier?</a:t>
                      </a:r>
                      <a:endParaRPr lang="nl-BE" sz="1600" b="0" kern="1200" dirty="0" smtClean="0">
                        <a:solidFill>
                          <a:schemeClr val="tx1"/>
                        </a:solidFill>
                        <a:latin typeface="+mn-lt"/>
                        <a:ea typeface="+mn-ea"/>
                        <a:cs typeface="+mn-cs"/>
                      </a:endParaRPr>
                    </a:p>
                  </a:txBody>
                  <a:tcPr/>
                </a:tc>
              </a:tr>
              <a:tr h="175512">
                <a:tc>
                  <a:txBody>
                    <a:bodyPr/>
                    <a:lstStyle/>
                    <a:p>
                      <a:r>
                        <a:rPr lang="nl-NL" sz="1600" dirty="0" smtClean="0"/>
                        <a:t>Vraag over prent</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BE" sz="1600" b="0" kern="1200" dirty="0" smtClean="0">
                          <a:solidFill>
                            <a:schemeClr val="tx1"/>
                          </a:solidFill>
                          <a:latin typeface="+mn-lt"/>
                          <a:ea typeface="+mn-ea"/>
                          <a:cs typeface="+mn-cs"/>
                        </a:rPr>
                        <a:t>Hoe zou het kindje zo vuil geworden zijn? </a:t>
                      </a:r>
                      <a:r>
                        <a:rPr lang="nl-NL" sz="1600" dirty="0" smtClean="0">
                          <a:sym typeface="Wingdings"/>
                        </a:rPr>
                        <a:t>  </a:t>
                      </a:r>
                      <a:r>
                        <a:rPr lang="nl-BE" sz="1600" b="0" i="1" kern="1200" dirty="0" smtClean="0">
                          <a:solidFill>
                            <a:schemeClr val="tx1"/>
                          </a:solidFill>
                          <a:latin typeface="+mn-lt"/>
                          <a:ea typeface="+mn-ea"/>
                          <a:cs typeface="+mn-cs"/>
                        </a:rPr>
                        <a:t>Het heeft gemorst met zijn eten.</a:t>
                      </a:r>
                    </a:p>
                  </a:txBody>
                  <a:tcPr/>
                </a:tc>
              </a:tr>
              <a:tr h="309900">
                <a:tc>
                  <a:txBody>
                    <a:bodyPr/>
                    <a:lstStyle/>
                    <a:p>
                      <a:r>
                        <a:rPr lang="nl-NL" sz="1600" b="1" dirty="0" smtClean="0">
                          <a:solidFill>
                            <a:srgbClr val="FFFFFF"/>
                          </a:solidFill>
                        </a:rPr>
                        <a:t>Dag 1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baseline="0" dirty="0" smtClean="0"/>
                        <a:t> smerig</a:t>
                      </a:r>
                      <a:endParaRPr lang="nl-NL" sz="1600" dirty="0"/>
                    </a:p>
                  </a:txBody>
                  <a:tcPr/>
                </a:tc>
                <a:tc>
                  <a:txBody>
                    <a:bodyPr/>
                    <a:lstStyle/>
                    <a:p>
                      <a:r>
                        <a:rPr lang="nl-BE" sz="1600" b="0" dirty="0" smtClean="0"/>
                        <a:t>Smerig betekent vies of vuil.</a:t>
                      </a:r>
                      <a:endParaRPr lang="nl-BE" sz="1600" b="0" dirty="0"/>
                    </a:p>
                  </a:txBody>
                  <a:tcPr/>
                </a:tc>
              </a:tr>
              <a:tr h="309900">
                <a:tc>
                  <a:txBody>
                    <a:bodyPr/>
                    <a:lstStyle/>
                    <a:p>
                      <a:r>
                        <a:rPr lang="nl-NL" sz="1600" dirty="0" smtClean="0"/>
                        <a:t>Link met verhaal</a:t>
                      </a:r>
                      <a:endParaRPr lang="nl-NL" sz="1600" dirty="0"/>
                    </a:p>
                  </a:txBody>
                  <a:tcPr/>
                </a:tc>
                <a:tc>
                  <a:txBody>
                    <a:bodyPr/>
                    <a:lstStyle/>
                    <a:p>
                      <a:r>
                        <a:rPr lang="nl-NL" sz="1600" dirty="0" smtClean="0"/>
                        <a:t>In het boek zijn Floddertje en Smeerkees</a:t>
                      </a:r>
                      <a:r>
                        <a:rPr lang="nl-NL" sz="1600" baseline="0" dirty="0" smtClean="0"/>
                        <a:t> zeer smerig omdat ze confituur gemorst hebben!</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kern="1200" dirty="0" smtClean="0">
                          <a:solidFill>
                            <a:schemeClr val="tx1"/>
                          </a:solidFill>
                          <a:latin typeface="+mn-lt"/>
                          <a:ea typeface="+mn-ea"/>
                          <a:cs typeface="+mn-cs"/>
                        </a:rPr>
                        <a:t>Hoe ziet dit kindje eruit? </a:t>
                      </a:r>
                      <a:r>
                        <a:rPr lang="nl-NL" sz="1600" kern="1200" dirty="0" smtClean="0">
                          <a:solidFill>
                            <a:schemeClr val="tx1"/>
                          </a:solidFill>
                          <a:latin typeface="+mn-lt"/>
                          <a:ea typeface="+mn-ea"/>
                          <a:cs typeface="+mn-cs"/>
                          <a:sym typeface="Wingdings"/>
                        </a:rPr>
                        <a:t> </a:t>
                      </a:r>
                      <a:r>
                        <a:rPr lang="nl-NL" sz="1600" i="1" kern="1200" dirty="0" smtClean="0">
                          <a:solidFill>
                            <a:schemeClr val="tx1"/>
                          </a:solidFill>
                          <a:latin typeface="+mn-lt"/>
                          <a:ea typeface="+mn-ea"/>
                          <a:cs typeface="+mn-cs"/>
                          <a:sym typeface="Wingdings"/>
                        </a:rPr>
                        <a:t>Smerig.</a:t>
                      </a:r>
                    </a:p>
                    <a:p>
                      <a:r>
                        <a:rPr lang="nl-BE" sz="1600" kern="1200" dirty="0" smtClean="0">
                          <a:solidFill>
                            <a:schemeClr val="tx1"/>
                          </a:solidFill>
                          <a:effectLst/>
                          <a:latin typeface="+mn-lt"/>
                          <a:ea typeface="+mn-ea"/>
                          <a:cs typeface="+mn-cs"/>
                        </a:rPr>
                        <a:t>Hoe zie je dat dit kindje smerig is?</a:t>
                      </a:r>
                      <a:r>
                        <a:rPr lang="nl-BE" sz="1600" i="1" kern="1200" dirty="0" smtClean="0">
                          <a:solidFill>
                            <a:schemeClr val="tx1"/>
                          </a:solidFill>
                          <a:effectLst/>
                          <a:latin typeface="+mn-lt"/>
                          <a:ea typeface="+mn-ea"/>
                          <a:cs typeface="+mn-cs"/>
                        </a:rPr>
                        <a:t> </a:t>
                      </a:r>
                      <a:r>
                        <a:rPr lang="nl-NL" sz="1600" kern="1200" dirty="0" smtClean="0">
                          <a:solidFill>
                            <a:schemeClr val="tx1"/>
                          </a:solidFill>
                          <a:latin typeface="+mn-lt"/>
                          <a:ea typeface="+mn-ea"/>
                          <a:cs typeface="+mn-cs"/>
                          <a:sym typeface="Wingdings"/>
                        </a:rPr>
                        <a:t> </a:t>
                      </a:r>
                      <a:r>
                        <a:rPr lang="nl-BE" sz="1600" i="1" kern="1200" dirty="0" smtClean="0">
                          <a:solidFill>
                            <a:schemeClr val="tx1"/>
                          </a:solidFill>
                          <a:effectLst/>
                          <a:latin typeface="+mn-lt"/>
                          <a:ea typeface="+mn-ea"/>
                          <a:cs typeface="+mn-cs"/>
                        </a:rPr>
                        <a:t>Het kindje is vuil en vies.</a:t>
                      </a:r>
                    </a:p>
                    <a:p>
                      <a:r>
                        <a:rPr lang="nl-BE" sz="1600" kern="1200" dirty="0" smtClean="0">
                          <a:solidFill>
                            <a:schemeClr val="tx1"/>
                          </a:solidFill>
                          <a:effectLst/>
                          <a:latin typeface="+mn-lt"/>
                          <a:ea typeface="+mn-ea"/>
                          <a:cs typeface="+mn-cs"/>
                        </a:rPr>
                        <a:t>Wat is een ander woord voor vuil of vies zijn? </a:t>
                      </a:r>
                      <a:r>
                        <a:rPr lang="nl-NL" sz="1600" kern="1200" dirty="0" smtClean="0">
                          <a:solidFill>
                            <a:schemeClr val="tx1"/>
                          </a:solidFill>
                          <a:latin typeface="+mn-lt"/>
                          <a:ea typeface="+mn-ea"/>
                          <a:cs typeface="+mn-cs"/>
                          <a:sym typeface="Wingdings"/>
                        </a:rPr>
                        <a:t> </a:t>
                      </a:r>
                      <a:r>
                        <a:rPr lang="nl-BE" sz="1600" i="1" kern="1200" dirty="0" smtClean="0">
                          <a:solidFill>
                            <a:schemeClr val="tx1"/>
                          </a:solidFill>
                          <a:effectLst/>
                          <a:latin typeface="+mn-lt"/>
                          <a:ea typeface="+mn-ea"/>
                          <a:cs typeface="+mn-cs"/>
                        </a:rPr>
                        <a:t>Smerig zijn. </a:t>
                      </a:r>
                      <a:endParaRPr lang="nl-BE" sz="2000" kern="1200" dirty="0" smtClean="0">
                        <a:solidFill>
                          <a:schemeClr val="tx1"/>
                        </a:solidFill>
                        <a:effectLst/>
                        <a:latin typeface="+mn-lt"/>
                        <a:ea typeface="+mn-ea"/>
                        <a:cs typeface="+mn-cs"/>
                      </a:endParaRPr>
                    </a:p>
                  </a:txBody>
                  <a:tcPr/>
                </a:tc>
              </a:tr>
              <a:tr h="309900">
                <a:tc>
                  <a:txBody>
                    <a:bodyPr/>
                    <a:lstStyle/>
                    <a:p>
                      <a:r>
                        <a:rPr lang="nl-NL" sz="1600" dirty="0" smtClean="0"/>
                        <a:t>Eigen ervaring</a:t>
                      </a:r>
                      <a:endParaRPr lang="nl-NL" sz="1600" dirty="0"/>
                    </a:p>
                  </a:txBody>
                  <a:tcPr/>
                </a:tc>
                <a:tc>
                  <a:txBody>
                    <a:bodyPr/>
                    <a:lstStyle/>
                    <a:p>
                      <a:r>
                        <a:rPr lang="nl-NL" sz="1600" dirty="0" smtClean="0"/>
                        <a:t>Wanneer</a:t>
                      </a:r>
                      <a:r>
                        <a:rPr lang="nl-NL" sz="1600" baseline="0" dirty="0" smtClean="0"/>
                        <a:t> was jij al eens heel smerig? </a:t>
                      </a:r>
                      <a:endParaRPr lang="nl-NL" sz="1600" dirty="0"/>
                    </a:p>
                  </a:txBody>
                  <a:tcPr/>
                </a:tc>
              </a:tr>
              <a:tr h="309900">
                <a:tc>
                  <a:txBody>
                    <a:bodyPr/>
                    <a:lstStyle/>
                    <a:p>
                      <a:r>
                        <a:rPr lang="nl-NL" sz="1600" b="1" dirty="0" smtClean="0">
                          <a:solidFill>
                            <a:srgbClr val="FFFFFF"/>
                          </a:solidFill>
                        </a:rPr>
                        <a:t>Dag 2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smerig</a:t>
                      </a:r>
                      <a:endParaRPr lang="nl-NL" sz="1600" dirty="0"/>
                    </a:p>
                  </a:txBody>
                  <a:tcPr/>
                </a:tc>
                <a:tc>
                  <a:txBody>
                    <a:bodyPr/>
                    <a:lstStyle/>
                    <a:p>
                      <a:r>
                        <a:rPr lang="nl-BE" sz="1600" b="0" dirty="0" smtClean="0"/>
                        <a:t>Smerig betekent vies</a:t>
                      </a:r>
                      <a:r>
                        <a:rPr lang="nl-BE" sz="1600" b="0" baseline="0" dirty="0" smtClean="0"/>
                        <a:t> of vuil.</a:t>
                      </a:r>
                      <a:endParaRPr lang="nl-BE" sz="1600" b="0" dirty="0"/>
                    </a:p>
                  </a:txBody>
                  <a:tcPr/>
                </a:tc>
              </a:tr>
              <a:tr h="309900">
                <a:tc>
                  <a:txBody>
                    <a:bodyPr/>
                    <a:lstStyle/>
                    <a:p>
                      <a:r>
                        <a:rPr lang="nl-NL" sz="1600" dirty="0" smtClean="0"/>
                        <a:t>Eenvoudige vragen</a:t>
                      </a:r>
                      <a:endParaRPr lang="nl-NL" sz="1600" dirty="0"/>
                    </a:p>
                  </a:txBody>
                  <a:tcPr/>
                </a:tc>
                <a:tc>
                  <a:txBody>
                    <a:bodyPr/>
                    <a:lstStyle/>
                    <a:p>
                      <a:r>
                        <a:rPr lang="nl-NL" sz="1600" kern="1200" dirty="0" smtClean="0">
                          <a:solidFill>
                            <a:schemeClr val="tx1"/>
                          </a:solidFill>
                          <a:latin typeface="+mn-lt"/>
                          <a:ea typeface="+mn-ea"/>
                          <a:cs typeface="+mn-cs"/>
                        </a:rPr>
                        <a:t>Hoe ziet dit kindje eruit? </a:t>
                      </a:r>
                      <a:r>
                        <a:rPr lang="nl-NL" sz="1600" kern="1200" dirty="0" smtClean="0">
                          <a:solidFill>
                            <a:schemeClr val="tx1"/>
                          </a:solidFill>
                          <a:latin typeface="+mn-lt"/>
                          <a:ea typeface="+mn-ea"/>
                          <a:cs typeface="+mn-cs"/>
                          <a:sym typeface="Wingdings"/>
                        </a:rPr>
                        <a:t> </a:t>
                      </a:r>
                      <a:r>
                        <a:rPr lang="nl-NL" sz="1600" i="1" kern="1200" dirty="0" smtClean="0">
                          <a:solidFill>
                            <a:schemeClr val="tx1"/>
                          </a:solidFill>
                          <a:latin typeface="+mn-lt"/>
                          <a:ea typeface="+mn-ea"/>
                          <a:cs typeface="+mn-cs"/>
                          <a:sym typeface="Wingdings"/>
                        </a:rPr>
                        <a:t>Smerig.</a:t>
                      </a:r>
                    </a:p>
                    <a:p>
                      <a:r>
                        <a:rPr lang="nl-BE" sz="1600" kern="1200" dirty="0" smtClean="0">
                          <a:solidFill>
                            <a:schemeClr val="tx1"/>
                          </a:solidFill>
                          <a:effectLst/>
                          <a:latin typeface="+mn-lt"/>
                          <a:ea typeface="+mn-ea"/>
                          <a:cs typeface="+mn-cs"/>
                        </a:rPr>
                        <a:t>Hoe zie je dat dit kindje smerig is?</a:t>
                      </a:r>
                      <a:r>
                        <a:rPr lang="nl-BE" sz="1600" i="1" kern="1200" dirty="0" smtClean="0">
                          <a:solidFill>
                            <a:schemeClr val="tx1"/>
                          </a:solidFill>
                          <a:effectLst/>
                          <a:latin typeface="+mn-lt"/>
                          <a:ea typeface="+mn-ea"/>
                          <a:cs typeface="+mn-cs"/>
                        </a:rPr>
                        <a:t> </a:t>
                      </a:r>
                      <a:r>
                        <a:rPr lang="nl-NL" sz="1600" kern="1200" dirty="0" smtClean="0">
                          <a:solidFill>
                            <a:schemeClr val="tx1"/>
                          </a:solidFill>
                          <a:latin typeface="+mn-lt"/>
                          <a:ea typeface="+mn-ea"/>
                          <a:cs typeface="+mn-cs"/>
                          <a:sym typeface="Wingdings"/>
                        </a:rPr>
                        <a:t> </a:t>
                      </a:r>
                      <a:r>
                        <a:rPr lang="nl-BE" sz="1600" i="1" kern="1200" dirty="0" smtClean="0">
                          <a:solidFill>
                            <a:schemeClr val="tx1"/>
                          </a:solidFill>
                          <a:effectLst/>
                          <a:latin typeface="+mn-lt"/>
                          <a:ea typeface="+mn-ea"/>
                          <a:cs typeface="+mn-cs"/>
                        </a:rPr>
                        <a:t>Het kindje is vuil en vies.</a:t>
                      </a:r>
                    </a:p>
                    <a:p>
                      <a:r>
                        <a:rPr lang="nl-BE" sz="1600" kern="1200" dirty="0" smtClean="0">
                          <a:solidFill>
                            <a:schemeClr val="tx1"/>
                          </a:solidFill>
                          <a:effectLst/>
                          <a:latin typeface="+mn-lt"/>
                          <a:ea typeface="+mn-ea"/>
                          <a:cs typeface="+mn-cs"/>
                        </a:rPr>
                        <a:t>Wat is een ander woord voor vuil of vies zijn? </a:t>
                      </a:r>
                      <a:r>
                        <a:rPr lang="nl-NL" sz="1600" kern="1200" dirty="0" smtClean="0">
                          <a:solidFill>
                            <a:schemeClr val="tx1"/>
                          </a:solidFill>
                          <a:latin typeface="+mn-lt"/>
                          <a:ea typeface="+mn-ea"/>
                          <a:cs typeface="+mn-cs"/>
                          <a:sym typeface="Wingdings"/>
                        </a:rPr>
                        <a:t> </a:t>
                      </a:r>
                      <a:r>
                        <a:rPr lang="nl-BE" sz="1600" i="1" kern="1200" dirty="0" smtClean="0">
                          <a:solidFill>
                            <a:schemeClr val="tx1"/>
                          </a:solidFill>
                          <a:effectLst/>
                          <a:latin typeface="+mn-lt"/>
                          <a:ea typeface="+mn-ea"/>
                          <a:cs typeface="+mn-cs"/>
                        </a:rPr>
                        <a:t>Smerig zijn.</a:t>
                      </a:r>
                      <a:endParaRPr lang="nl-NL" sz="1600" i="1" dirty="0" smtClean="0"/>
                    </a:p>
                  </a:txBody>
                  <a:tcPr/>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63067624"/>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432623" y="264214"/>
            <a:ext cx="3944112" cy="5916168"/>
          </a:xfrm>
          <a:prstGeom prst="rect">
            <a:avLst/>
          </a:prstGeom>
        </p:spPr>
      </p:pic>
      <p:graphicFrame>
        <p:nvGraphicFramePr>
          <p:cNvPr id="8" name="Tabel 7"/>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32449097"/>
              </p:ext>
            </p:extLst>
          </p:nvPr>
        </p:nvGraphicFramePr>
        <p:xfrm>
          <a:off x="101025" y="6255222"/>
          <a:ext cx="9042975" cy="457200"/>
        </p:xfrm>
        <a:graphic>
          <a:graphicData uri="http://schemas.openxmlformats.org/drawingml/2006/table">
            <a:tbl>
              <a:tblPr firstRow="1" bandRow="1">
                <a:tableStyleId>{7E9639D4-E3E2-4D34-9284-5A2195B3D0D7}</a:tableStyleId>
              </a:tblPr>
              <a:tblGrid>
                <a:gridCol w="1729837"/>
                <a:gridCol w="5904941"/>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solidFill>
                            <a:schemeClr val="tx1"/>
                          </a:solidFill>
                        </a:rPr>
                        <a:t>20</a:t>
                      </a:r>
                      <a:r>
                        <a:rPr lang="nl-NL" baseline="0" dirty="0" smtClean="0">
                          <a:solidFill>
                            <a:schemeClr val="tx1"/>
                          </a:solidFill>
                        </a:rPr>
                        <a:t> STROMEN</a:t>
                      </a:r>
                      <a:endParaRPr lang="nl-NL" dirty="0" smtClean="0">
                        <a:solidFill>
                          <a:schemeClr val="tx1"/>
                        </a:solidFill>
                      </a:endParaRP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 Water dat stroomt, staat niet stil maar beweegt</a:t>
                      </a:r>
                      <a:endParaRPr lang="nl-NL" b="0" dirty="0">
                        <a:solidFill>
                          <a:srgbClr val="000000"/>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Water</a:t>
                      </a:r>
                      <a:r>
                        <a:rPr lang="nl-NL" sz="1200" b="0" baseline="0" dirty="0" smtClean="0">
                          <a:solidFill>
                            <a:srgbClr val="000000"/>
                          </a:solidFill>
                        </a:rPr>
                        <a:t> uit de kraan</a:t>
                      </a:r>
                      <a:endParaRPr lang="nl-NL" sz="1200" b="0" dirty="0" smtClean="0">
                        <a:solidFill>
                          <a:srgbClr val="000000"/>
                        </a:solidFill>
                      </a:endParaRPr>
                    </a:p>
                    <a:p>
                      <a:pPr algn="r"/>
                      <a:r>
                        <a:rPr lang="nl-NL" sz="1200" b="0" dirty="0" smtClean="0">
                          <a:solidFill>
                            <a:srgbClr val="000000"/>
                          </a:solidFill>
                        </a:rPr>
                        <a:t>Verhaal</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26961651"/>
              </p:ext>
            </p:extLst>
          </p:nvPr>
        </p:nvGraphicFramePr>
        <p:xfrm>
          <a:off x="268014" y="572371"/>
          <a:ext cx="8755356" cy="4907280"/>
        </p:xfrm>
        <a:graphic>
          <a:graphicData uri="http://schemas.openxmlformats.org/drawingml/2006/table">
            <a:tbl>
              <a:tblPr firstRow="1" bandRow="1">
                <a:tableStyleId>{7E9639D4-E3E2-4D34-9284-5A2195B3D0D7}</a:tableStyleId>
              </a:tblPr>
              <a:tblGrid>
                <a:gridCol w="1939793"/>
                <a:gridCol w="6815563"/>
              </a:tblGrid>
              <a:tr h="0">
                <a:tc>
                  <a:txBody>
                    <a:bodyPr/>
                    <a:lstStyle/>
                    <a:p>
                      <a:r>
                        <a:rPr lang="nl-NL" sz="1600" b="1" dirty="0" smtClean="0">
                          <a:solidFill>
                            <a:srgbClr val="FFFFFF"/>
                          </a:solidFill>
                        </a:rPr>
                        <a:t>Dag 1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stromen</a:t>
                      </a:r>
                      <a:endParaRPr lang="nl-NL" sz="1600" dirty="0"/>
                    </a:p>
                  </a:txBody>
                  <a:tcPr/>
                </a:tc>
                <a:tc>
                  <a:txBody>
                    <a:bodyPr/>
                    <a:lstStyle/>
                    <a:p>
                      <a:r>
                        <a:rPr lang="nl-BE" sz="1600" b="0" kern="1200" dirty="0" smtClean="0">
                          <a:solidFill>
                            <a:schemeClr val="tx1"/>
                          </a:solidFill>
                          <a:latin typeface="+mn-lt"/>
                          <a:ea typeface="+mn-ea"/>
                          <a:cs typeface="+mn-cs"/>
                        </a:rPr>
                        <a:t>Kijk, hier zie je water dat stroomt. Water dat stroomt blijft niet stilstaan maar beweegt. Wat zie je hier?</a:t>
                      </a:r>
                    </a:p>
                  </a:txBody>
                  <a:tcPr/>
                </a:tc>
              </a:tr>
              <a:tr h="175512">
                <a:tc>
                  <a:txBody>
                    <a:bodyPr/>
                    <a:lstStyle/>
                    <a:p>
                      <a:r>
                        <a:rPr lang="nl-NL" sz="1600" b="0" kern="1200" dirty="0" smtClean="0">
                          <a:solidFill>
                            <a:schemeClr val="tx1"/>
                          </a:solidFill>
                          <a:latin typeface="+mn-lt"/>
                          <a:ea typeface="+mn-ea"/>
                          <a:cs typeface="+mn-cs"/>
                        </a:rPr>
                        <a:t>Vraag over prent</a:t>
                      </a:r>
                      <a:endParaRPr lang="nl-NL" sz="1600" b="0" kern="1200" dirty="0">
                        <a:solidFill>
                          <a:schemeClr val="tx1"/>
                        </a:solidFill>
                        <a:latin typeface="+mn-lt"/>
                        <a:ea typeface="+mn-ea"/>
                        <a:cs typeface="+mn-cs"/>
                      </a:endParaRPr>
                    </a:p>
                  </a:txBody>
                  <a:tcPr/>
                </a:tc>
                <a:tc>
                  <a:txBody>
                    <a:bodyPr/>
                    <a:lstStyle/>
                    <a:p>
                      <a:r>
                        <a:rPr lang="nl-BE" sz="1600" b="0" kern="1200" dirty="0" smtClean="0">
                          <a:solidFill>
                            <a:schemeClr val="tx1"/>
                          </a:solidFill>
                          <a:latin typeface="+mn-lt"/>
                          <a:ea typeface="+mn-ea"/>
                          <a:cs typeface="+mn-cs"/>
                        </a:rPr>
                        <a:t>Waaruit stroomt dit water? </a:t>
                      </a:r>
                      <a:r>
                        <a:rPr lang="nl-NL" sz="1600" b="0" kern="1200" dirty="0" smtClean="0">
                          <a:solidFill>
                            <a:schemeClr val="tx1"/>
                          </a:solidFill>
                          <a:latin typeface="+mn-lt"/>
                          <a:ea typeface="+mn-ea"/>
                          <a:cs typeface="+mn-cs"/>
                          <a:sym typeface="Wingdings"/>
                        </a:rPr>
                        <a:t> </a:t>
                      </a:r>
                      <a:r>
                        <a:rPr lang="nl-BE" sz="1600" b="0" i="1" kern="1200" dirty="0" smtClean="0">
                          <a:solidFill>
                            <a:schemeClr val="tx1"/>
                          </a:solidFill>
                          <a:latin typeface="+mn-lt"/>
                          <a:ea typeface="+mn-ea"/>
                          <a:cs typeface="+mn-cs"/>
                        </a:rPr>
                        <a:t>Uit de kraan.</a:t>
                      </a:r>
                      <a:endParaRPr lang="nl-BE" sz="1600" b="0" i="1" kern="1200" dirty="0">
                        <a:solidFill>
                          <a:schemeClr val="tx1"/>
                        </a:solidFill>
                        <a:latin typeface="+mn-lt"/>
                        <a:ea typeface="+mn-ea"/>
                        <a:cs typeface="+mn-cs"/>
                      </a:endParaRPr>
                    </a:p>
                  </a:txBody>
                  <a:tcPr/>
                </a:tc>
              </a:tr>
              <a:tr h="309900">
                <a:tc>
                  <a:txBody>
                    <a:bodyPr/>
                    <a:lstStyle/>
                    <a:p>
                      <a:r>
                        <a:rPr lang="nl-NL" sz="1600" b="1" dirty="0" smtClean="0">
                          <a:solidFill>
                            <a:srgbClr val="FFFFFF"/>
                          </a:solidFill>
                        </a:rPr>
                        <a:t>Dag 1 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baseline="0" dirty="0" smtClean="0"/>
                        <a:t> stromen</a:t>
                      </a:r>
                      <a:endParaRPr lang="nl-NL" sz="1600" dirty="0"/>
                    </a:p>
                  </a:txBody>
                  <a:tcPr/>
                </a:tc>
                <a:tc>
                  <a:txBody>
                    <a:bodyPr/>
                    <a:lstStyle/>
                    <a:p>
                      <a:r>
                        <a:rPr lang="nl-BE" sz="1600" b="0" dirty="0" smtClean="0"/>
                        <a:t>Water dat stroomt, staat niet stil maar beweegt.</a:t>
                      </a:r>
                      <a:endParaRPr lang="nl-BE" sz="1600" b="0" dirty="0"/>
                    </a:p>
                  </a:txBody>
                  <a:tcPr/>
                </a:tc>
              </a:tr>
              <a:tr h="309900">
                <a:tc>
                  <a:txBody>
                    <a:bodyPr/>
                    <a:lstStyle/>
                    <a:p>
                      <a:r>
                        <a:rPr lang="nl-NL" sz="1600" dirty="0" smtClean="0"/>
                        <a:t>Link met verhaal</a:t>
                      </a:r>
                      <a:endParaRPr lang="nl-NL" sz="1600" dirty="0"/>
                    </a:p>
                  </a:txBody>
                  <a:tcPr/>
                </a:tc>
                <a:tc>
                  <a:txBody>
                    <a:bodyPr/>
                    <a:lstStyle/>
                    <a:p>
                      <a:r>
                        <a:rPr lang="nl-NL" sz="1600" dirty="0" smtClean="0"/>
                        <a:t>In ons verhaal stroomt het schuim</a:t>
                      </a:r>
                      <a:r>
                        <a:rPr lang="nl-NL" sz="1600" baseline="0" dirty="0" smtClean="0"/>
                        <a:t> overal door de straten.</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Waar</a:t>
                      </a:r>
                      <a:r>
                        <a:rPr lang="nl-NL" sz="1600" i="0" baseline="0" dirty="0" smtClean="0"/>
                        <a:t> zie je water dat stroomt?</a:t>
                      </a:r>
                    </a:p>
                    <a:p>
                      <a:r>
                        <a:rPr lang="nl-BE" sz="1600" kern="1200" dirty="0" smtClean="0">
                          <a:solidFill>
                            <a:schemeClr val="tx1"/>
                          </a:solidFill>
                          <a:effectLst/>
                          <a:latin typeface="+mn-lt"/>
                          <a:ea typeface="+mn-ea"/>
                          <a:cs typeface="+mn-cs"/>
                        </a:rPr>
                        <a:t>Dit water staat niet stil, maar beweegt, hoe noemen we dit?</a:t>
                      </a:r>
                      <a:r>
                        <a:rPr lang="nl-NL" sz="1600" b="0" kern="1200" dirty="0" smtClean="0">
                          <a:solidFill>
                            <a:schemeClr val="tx1"/>
                          </a:solidFill>
                          <a:latin typeface="+mn-lt"/>
                          <a:ea typeface="+mn-ea"/>
                          <a:cs typeface="+mn-cs"/>
                          <a:sym typeface="Wingdings"/>
                        </a:rPr>
                        <a:t> </a:t>
                      </a:r>
                      <a:r>
                        <a:rPr lang="nl-BE" sz="1600" i="1" kern="1200" dirty="0" smtClean="0">
                          <a:solidFill>
                            <a:schemeClr val="tx1"/>
                          </a:solidFill>
                          <a:effectLst/>
                          <a:latin typeface="+mn-lt"/>
                          <a:ea typeface="+mn-ea"/>
                          <a:cs typeface="+mn-cs"/>
                        </a:rPr>
                        <a:t>Stromen</a:t>
                      </a:r>
                    </a:p>
                    <a:p>
                      <a:r>
                        <a:rPr lang="nl-BE" sz="1600" kern="1200" dirty="0" smtClean="0">
                          <a:solidFill>
                            <a:schemeClr val="tx1"/>
                          </a:solidFill>
                          <a:effectLst/>
                          <a:latin typeface="+mn-lt"/>
                          <a:ea typeface="+mn-ea"/>
                          <a:cs typeface="+mn-cs"/>
                        </a:rPr>
                        <a:t>Wat doet water als het stroomt?</a:t>
                      </a:r>
                      <a:r>
                        <a:rPr lang="nl-NL" sz="1600" b="0" kern="1200" dirty="0" smtClean="0">
                          <a:solidFill>
                            <a:schemeClr val="tx1"/>
                          </a:solidFill>
                          <a:latin typeface="+mn-lt"/>
                          <a:ea typeface="+mn-ea"/>
                          <a:cs typeface="+mn-cs"/>
                          <a:sym typeface="Wingdings"/>
                        </a:rPr>
                        <a:t>  </a:t>
                      </a:r>
                      <a:r>
                        <a:rPr lang="nl-BE" sz="1600" kern="1200" dirty="0" smtClean="0">
                          <a:solidFill>
                            <a:schemeClr val="tx1"/>
                          </a:solidFill>
                          <a:effectLst/>
                          <a:latin typeface="+mn-lt"/>
                          <a:ea typeface="+mn-ea"/>
                          <a:cs typeface="+mn-cs"/>
                        </a:rPr>
                        <a:t> </a:t>
                      </a:r>
                      <a:r>
                        <a:rPr lang="nl-BE" sz="1600" i="1" kern="1200" dirty="0" smtClean="0">
                          <a:solidFill>
                            <a:schemeClr val="tx1"/>
                          </a:solidFill>
                          <a:effectLst/>
                          <a:latin typeface="+mn-lt"/>
                          <a:ea typeface="+mn-ea"/>
                          <a:cs typeface="+mn-cs"/>
                        </a:rPr>
                        <a:t>Het beweegt. Staat niet stil.</a:t>
                      </a:r>
                      <a:endParaRPr lang="nl-BE" sz="2000" kern="1200" dirty="0" smtClean="0">
                        <a:solidFill>
                          <a:schemeClr val="tx1"/>
                        </a:solidFill>
                        <a:effectLst/>
                        <a:latin typeface="+mn-lt"/>
                        <a:ea typeface="+mn-ea"/>
                        <a:cs typeface="+mn-cs"/>
                      </a:endParaRPr>
                    </a:p>
                  </a:txBody>
                  <a:tcPr/>
                </a:tc>
              </a:tr>
              <a:tr h="309900">
                <a:tc>
                  <a:txBody>
                    <a:bodyPr/>
                    <a:lstStyle/>
                    <a:p>
                      <a:r>
                        <a:rPr lang="nl-NL" sz="1600" dirty="0" smtClean="0"/>
                        <a:t>Eigen ervaring</a:t>
                      </a:r>
                      <a:endParaRPr lang="nl-NL" sz="1600" dirty="0"/>
                    </a:p>
                  </a:txBody>
                  <a:tcPr/>
                </a:tc>
                <a:tc>
                  <a:txBody>
                    <a:bodyPr/>
                    <a:lstStyle/>
                    <a:p>
                      <a:r>
                        <a:rPr lang="nl-NL" sz="1600" dirty="0" smtClean="0"/>
                        <a:t>Waar heb je nog al eens water zien stromen?</a:t>
                      </a:r>
                      <a:endParaRPr lang="nl-NL" sz="1600" dirty="0"/>
                    </a:p>
                  </a:txBody>
                  <a:tcPr/>
                </a:tc>
              </a:tr>
              <a:tr h="309900">
                <a:tc>
                  <a:txBody>
                    <a:bodyPr/>
                    <a:lstStyle/>
                    <a:p>
                      <a:r>
                        <a:rPr lang="nl-NL" sz="1600" b="1" dirty="0" smtClean="0">
                          <a:solidFill>
                            <a:srgbClr val="FFFFFF"/>
                          </a:solidFill>
                        </a:rPr>
                        <a:t>Dag 2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stromen</a:t>
                      </a:r>
                      <a:endParaRPr lang="nl-NL" sz="1600" dirty="0"/>
                    </a:p>
                  </a:txBody>
                  <a:tcPr/>
                </a:tc>
                <a:tc>
                  <a:txBody>
                    <a:bodyPr/>
                    <a:lstStyle/>
                    <a:p>
                      <a:r>
                        <a:rPr lang="nl-BE" sz="1600" b="0" dirty="0" smtClean="0"/>
                        <a:t>Water dat stroomt, staat niet stil maar beweegt.</a:t>
                      </a:r>
                      <a:endParaRPr lang="nl-BE" sz="1600" b="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Waar</a:t>
                      </a:r>
                      <a:r>
                        <a:rPr lang="nl-NL" sz="1600" i="0" baseline="0" dirty="0" smtClean="0"/>
                        <a:t> zie je water dat stroomt?</a:t>
                      </a:r>
                    </a:p>
                    <a:p>
                      <a:r>
                        <a:rPr lang="nl-BE" sz="1600" kern="1200" dirty="0" smtClean="0">
                          <a:solidFill>
                            <a:schemeClr val="tx1"/>
                          </a:solidFill>
                          <a:effectLst/>
                          <a:latin typeface="+mn-lt"/>
                          <a:ea typeface="+mn-ea"/>
                          <a:cs typeface="+mn-cs"/>
                        </a:rPr>
                        <a:t>Dit water staat niet stil, maar beweegt, hoe noemen we dit?</a:t>
                      </a:r>
                      <a:r>
                        <a:rPr lang="nl-NL" sz="1600" b="0" kern="1200" dirty="0" smtClean="0">
                          <a:solidFill>
                            <a:schemeClr val="tx1"/>
                          </a:solidFill>
                          <a:latin typeface="+mn-lt"/>
                          <a:ea typeface="+mn-ea"/>
                          <a:cs typeface="+mn-cs"/>
                          <a:sym typeface="Wingdings"/>
                        </a:rPr>
                        <a:t> </a:t>
                      </a:r>
                      <a:r>
                        <a:rPr lang="nl-BE" sz="1600" i="1" kern="1200" dirty="0" smtClean="0">
                          <a:solidFill>
                            <a:schemeClr val="tx1"/>
                          </a:solidFill>
                          <a:effectLst/>
                          <a:latin typeface="+mn-lt"/>
                          <a:ea typeface="+mn-ea"/>
                          <a:cs typeface="+mn-cs"/>
                        </a:rPr>
                        <a:t>Stromen</a:t>
                      </a:r>
                    </a:p>
                    <a:p>
                      <a:r>
                        <a:rPr lang="nl-BE" sz="1600" kern="1200" dirty="0" smtClean="0">
                          <a:solidFill>
                            <a:schemeClr val="tx1"/>
                          </a:solidFill>
                          <a:effectLst/>
                          <a:latin typeface="+mn-lt"/>
                          <a:ea typeface="+mn-ea"/>
                          <a:cs typeface="+mn-cs"/>
                        </a:rPr>
                        <a:t>Wat doet water als het stroomt?</a:t>
                      </a:r>
                      <a:r>
                        <a:rPr lang="nl-NL" sz="1600" b="0" kern="1200" dirty="0" smtClean="0">
                          <a:solidFill>
                            <a:schemeClr val="tx1"/>
                          </a:solidFill>
                          <a:latin typeface="+mn-lt"/>
                          <a:ea typeface="+mn-ea"/>
                          <a:cs typeface="+mn-cs"/>
                          <a:sym typeface="Wingdings"/>
                        </a:rPr>
                        <a:t>  </a:t>
                      </a:r>
                      <a:r>
                        <a:rPr lang="nl-BE" sz="1600" kern="1200" dirty="0" smtClean="0">
                          <a:solidFill>
                            <a:schemeClr val="tx1"/>
                          </a:solidFill>
                          <a:effectLst/>
                          <a:latin typeface="+mn-lt"/>
                          <a:ea typeface="+mn-ea"/>
                          <a:cs typeface="+mn-cs"/>
                        </a:rPr>
                        <a:t> </a:t>
                      </a:r>
                      <a:r>
                        <a:rPr lang="nl-BE" sz="1600" i="1" kern="1200" dirty="0" smtClean="0">
                          <a:solidFill>
                            <a:schemeClr val="tx1"/>
                          </a:solidFill>
                          <a:effectLst/>
                          <a:latin typeface="+mn-lt"/>
                          <a:ea typeface="+mn-ea"/>
                          <a:cs typeface="+mn-cs"/>
                        </a:rPr>
                        <a:t>Het beweegt. Staat niet stil.</a:t>
                      </a:r>
                      <a:endParaRPr lang="nl-BE" sz="2000" kern="1200" dirty="0" smtClean="0">
                        <a:solidFill>
                          <a:schemeClr val="tx1"/>
                        </a:solidFill>
                        <a:effectLst/>
                        <a:latin typeface="+mn-lt"/>
                        <a:ea typeface="+mn-ea"/>
                        <a:cs typeface="+mn-cs"/>
                      </a:endParaRPr>
                    </a:p>
                  </a:txBody>
                  <a:tcPr/>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30222863"/>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523800" y="399027"/>
            <a:ext cx="8023876" cy="5355938"/>
          </a:xfrm>
          <a:prstGeom prst="rect">
            <a:avLst/>
          </a:prstGeom>
        </p:spPr>
      </p:pic>
      <p:graphicFrame>
        <p:nvGraphicFramePr>
          <p:cNvPr id="8" name="Tabel 7"/>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82479482"/>
              </p:ext>
            </p:extLst>
          </p:nvPr>
        </p:nvGraphicFramePr>
        <p:xfrm>
          <a:off x="101025" y="6097268"/>
          <a:ext cx="9042975" cy="640080"/>
        </p:xfrm>
        <a:graphic>
          <a:graphicData uri="http://schemas.openxmlformats.org/drawingml/2006/table">
            <a:tbl>
              <a:tblPr firstRow="1" bandRow="1">
                <a:tableStyleId>{7E9639D4-E3E2-4D34-9284-5A2195B3D0D7}</a:tableStyleId>
              </a:tblPr>
              <a:tblGrid>
                <a:gridCol w="1885430"/>
                <a:gridCol w="5749348"/>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solidFill>
                            <a:schemeClr val="tx1"/>
                          </a:solidFill>
                        </a:rPr>
                        <a:t>21 HET DRINKWATER</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Drinkwater</a:t>
                      </a:r>
                      <a:r>
                        <a:rPr lang="nl-NL" b="0" baseline="0" dirty="0" smtClean="0">
                          <a:solidFill>
                            <a:srgbClr val="000000"/>
                          </a:solidFill>
                        </a:rPr>
                        <a:t> is water dat je mag opdrinken</a:t>
                      </a:r>
                      <a:endParaRPr lang="nl-NL" b="0" dirty="0">
                        <a:solidFill>
                          <a:srgbClr val="000000"/>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Water</a:t>
                      </a:r>
                      <a:r>
                        <a:rPr lang="nl-NL" sz="1200" b="0" baseline="0" dirty="0" smtClean="0">
                          <a:solidFill>
                            <a:srgbClr val="000000"/>
                          </a:solidFill>
                        </a:rPr>
                        <a:t> uit de kraan</a:t>
                      </a:r>
                      <a:endParaRPr lang="nl-NL" sz="1200" b="0" dirty="0" smtClean="0">
                        <a:solidFill>
                          <a:srgbClr val="000000"/>
                        </a:solidFill>
                      </a:endParaRPr>
                    </a:p>
                    <a:p>
                      <a:pPr algn="r"/>
                      <a:r>
                        <a:rPr lang="nl-NL" sz="1200" b="0" dirty="0" err="1"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7020673"/>
              </p:ext>
            </p:extLst>
          </p:nvPr>
        </p:nvGraphicFramePr>
        <p:xfrm>
          <a:off x="236483" y="822161"/>
          <a:ext cx="8755356" cy="5394960"/>
        </p:xfrm>
        <a:graphic>
          <a:graphicData uri="http://schemas.openxmlformats.org/drawingml/2006/table">
            <a:tbl>
              <a:tblPr firstRow="1" bandRow="1">
                <a:tableStyleId>{7E9639D4-E3E2-4D34-9284-5A2195B3D0D7}</a:tableStyleId>
              </a:tblPr>
              <a:tblGrid>
                <a:gridCol w="1939793"/>
                <a:gridCol w="6815563"/>
              </a:tblGrid>
              <a:tr h="0">
                <a:tc>
                  <a:txBody>
                    <a:bodyPr/>
                    <a:lstStyle/>
                    <a:p>
                      <a:r>
                        <a:rPr lang="nl-NL" sz="1600" b="1" dirty="0" smtClean="0">
                          <a:solidFill>
                            <a:srgbClr val="FFFFFF"/>
                          </a:solidFill>
                        </a:rPr>
                        <a:t>Dag 3</a:t>
                      </a:r>
                      <a:r>
                        <a:rPr lang="nl-NL" sz="1600" b="1" baseline="0" dirty="0" smtClean="0">
                          <a:solidFill>
                            <a:srgbClr val="FFFFFF"/>
                          </a:solidFill>
                        </a:rPr>
                        <a:t> </a:t>
                      </a:r>
                      <a:r>
                        <a:rPr lang="nl-NL" sz="1600" b="1" dirty="0" smtClean="0">
                          <a:solidFill>
                            <a:srgbClr val="FFFFFF"/>
                          </a:solidFill>
                        </a:rPr>
                        <a:t> Motivatie</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Introductie magische woorden</a:t>
                      </a:r>
                      <a:endParaRPr lang="nl-NL" sz="1600" b="1" dirty="0">
                        <a:solidFill>
                          <a:schemeClr val="bg1"/>
                        </a:solidFill>
                      </a:endParaRPr>
                    </a:p>
                  </a:txBody>
                  <a:tcPr>
                    <a:solidFill>
                      <a:srgbClr val="000000"/>
                    </a:solidFill>
                  </a:tcPr>
                </a:tc>
              </a:tr>
              <a:tr h="175512">
                <a:tc>
                  <a:txBody>
                    <a:bodyPr/>
                    <a:lstStyle/>
                    <a:p>
                      <a:r>
                        <a:rPr lang="nl-NL" sz="1600" dirty="0" smtClean="0"/>
                        <a:t>Definitie drinkwater</a:t>
                      </a:r>
                      <a:endParaRPr lang="nl-NL" sz="1600" dirty="0"/>
                    </a:p>
                  </a:txBody>
                  <a:tcPr/>
                </a:tc>
                <a:tc>
                  <a:txBody>
                    <a:bodyPr/>
                    <a:lstStyle/>
                    <a:p>
                      <a:r>
                        <a:rPr lang="nl-BE" sz="1600" b="0" kern="1200" baseline="0" dirty="0" smtClean="0">
                          <a:solidFill>
                            <a:srgbClr val="000000"/>
                          </a:solidFill>
                          <a:latin typeface="+mn-lt"/>
                          <a:ea typeface="+mn-ea"/>
                          <a:cs typeface="+mn-cs"/>
                        </a:rPr>
                        <a:t>Hier zie je water waar van gedronken wordt. Dit noemen we drinkwater. Drinkwater is water dat je mag opdrinken. Wat zie je hier?</a:t>
                      </a:r>
                    </a:p>
                  </a:txBody>
                  <a:tcPr/>
                </a:tc>
              </a:tr>
              <a:tr h="175512">
                <a:tc>
                  <a:txBody>
                    <a:bodyPr/>
                    <a:lstStyle/>
                    <a:p>
                      <a:r>
                        <a:rPr lang="nl-NL" sz="1600" dirty="0" smtClean="0"/>
                        <a:t>Vraag over prent</a:t>
                      </a:r>
                      <a:endParaRPr lang="nl-NL"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BE" sz="1600" kern="1200" dirty="0" smtClean="0">
                          <a:solidFill>
                            <a:schemeClr val="tx1"/>
                          </a:solidFill>
                          <a:effectLst/>
                          <a:latin typeface="+mn-lt"/>
                          <a:ea typeface="+mn-ea"/>
                          <a:cs typeface="+mn-cs"/>
                        </a:rPr>
                        <a:t>Wie drinkt hier van het drinkwater? </a:t>
                      </a:r>
                      <a:r>
                        <a:rPr lang="nl-NL" sz="1600" b="0" kern="1200" dirty="0" smtClean="0">
                          <a:solidFill>
                            <a:schemeClr val="tx1"/>
                          </a:solidFill>
                          <a:latin typeface="+mn-lt"/>
                          <a:ea typeface="+mn-ea"/>
                          <a:cs typeface="+mn-cs"/>
                          <a:sym typeface="Wingdings"/>
                        </a:rPr>
                        <a:t> </a:t>
                      </a:r>
                      <a:r>
                        <a:rPr lang="nl-BE" sz="1600" i="1" kern="1200" dirty="0" smtClean="0">
                          <a:solidFill>
                            <a:schemeClr val="tx1"/>
                          </a:solidFill>
                          <a:effectLst/>
                          <a:latin typeface="+mn-lt"/>
                          <a:ea typeface="+mn-ea"/>
                          <a:cs typeface="+mn-cs"/>
                        </a:rPr>
                        <a:t>Kinderen.</a:t>
                      </a:r>
                      <a:endParaRPr lang="nl-BE" sz="1600" kern="1200" dirty="0" smtClean="0">
                        <a:solidFill>
                          <a:schemeClr val="tx1"/>
                        </a:solidFill>
                        <a:effectLst/>
                        <a:latin typeface="+mn-lt"/>
                        <a:ea typeface="+mn-ea"/>
                        <a:cs typeface="+mn-cs"/>
                      </a:endParaRPr>
                    </a:p>
                  </a:txBody>
                  <a:tcPr/>
                </a:tc>
              </a:tr>
              <a:tr h="309900">
                <a:tc>
                  <a:txBody>
                    <a:bodyPr/>
                    <a:lstStyle/>
                    <a:p>
                      <a:r>
                        <a:rPr lang="nl-NL" sz="1600" b="1" dirty="0" smtClean="0">
                          <a:solidFill>
                            <a:srgbClr val="FFFFFF"/>
                          </a:solidFill>
                        </a:rPr>
                        <a:t>Dag 3</a:t>
                      </a:r>
                      <a:r>
                        <a:rPr lang="nl-NL" sz="1600" b="1" baseline="0" dirty="0" smtClean="0">
                          <a:solidFill>
                            <a:srgbClr val="FFFFFF"/>
                          </a:solidFill>
                        </a:rPr>
                        <a:t> </a:t>
                      </a:r>
                      <a:r>
                        <a:rPr lang="nl-NL" sz="1600" b="1" dirty="0" smtClean="0">
                          <a:solidFill>
                            <a:srgbClr val="FFFFFF"/>
                          </a:solidFill>
                        </a:rPr>
                        <a:t>Verwerking</a:t>
                      </a:r>
                      <a:endParaRPr lang="nl-NL" sz="1600" b="1" dirty="0">
                        <a:solidFill>
                          <a:srgbClr val="FFFFFF"/>
                        </a:solidFill>
                      </a:endParaRPr>
                    </a:p>
                  </a:txBody>
                  <a:tcPr>
                    <a:solidFill>
                      <a:schemeClr val="tx1"/>
                    </a:solidFill>
                  </a:tcPr>
                </a:tc>
                <a:tc>
                  <a:txBody>
                    <a:bodyPr/>
                    <a:lstStyle/>
                    <a:p>
                      <a:r>
                        <a:rPr lang="nl-NL" sz="1600" b="1" dirty="0" smtClean="0">
                          <a:solidFill>
                            <a:schemeClr val="bg1"/>
                          </a:solidFill>
                        </a:rPr>
                        <a:t>Uitgebreide</a:t>
                      </a:r>
                      <a:r>
                        <a:rPr lang="nl-NL" sz="1600" b="1" baseline="0" dirty="0" smtClean="0">
                          <a:solidFill>
                            <a:schemeClr val="bg1"/>
                          </a:solidFill>
                        </a:rPr>
                        <a:t> h</a:t>
                      </a:r>
                      <a:r>
                        <a:rPr lang="nl-NL" sz="1600" b="1" dirty="0" smtClean="0">
                          <a:solidFill>
                            <a:schemeClr val="bg1"/>
                          </a:solidFill>
                        </a:rPr>
                        <a:t>erhaling</a:t>
                      </a:r>
                      <a:r>
                        <a:rPr lang="nl-NL" sz="1600" b="1" baseline="0" dirty="0" smtClean="0">
                          <a:solidFill>
                            <a:schemeClr val="bg1"/>
                          </a:solidFill>
                        </a:rPr>
                        <a:t>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a:t>
                      </a:r>
                      <a:r>
                        <a:rPr lang="nl-NL" sz="1600" baseline="0" dirty="0" smtClean="0"/>
                        <a:t> drinkwater</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b="0" dirty="0" smtClean="0">
                          <a:solidFill>
                            <a:srgbClr val="000000"/>
                          </a:solidFill>
                        </a:rPr>
                        <a:t>Drinkwater</a:t>
                      </a:r>
                      <a:r>
                        <a:rPr lang="nl-NL" sz="1600" b="0" baseline="0" dirty="0" smtClean="0">
                          <a:solidFill>
                            <a:srgbClr val="000000"/>
                          </a:solidFill>
                        </a:rPr>
                        <a:t> is water dat je mag opdrinken</a:t>
                      </a:r>
                      <a:endParaRPr lang="nl-NL" sz="1600" b="0" dirty="0" smtClean="0">
                        <a:solidFill>
                          <a:srgbClr val="000000"/>
                        </a:solidFill>
                      </a:endParaRPr>
                    </a:p>
                  </a:txBody>
                  <a:tcPr/>
                </a:tc>
              </a:tr>
              <a:tr h="309900">
                <a:tc>
                  <a:txBody>
                    <a:bodyPr/>
                    <a:lstStyle/>
                    <a:p>
                      <a:r>
                        <a:rPr lang="nl-NL" sz="1600" dirty="0" smtClean="0"/>
                        <a:t>Link met verhaal</a:t>
                      </a:r>
                      <a:endParaRPr lang="nl-NL" sz="1600" dirty="0"/>
                    </a:p>
                  </a:txBody>
                  <a:tcPr/>
                </a:tc>
                <a:tc>
                  <a:txBody>
                    <a:bodyPr/>
                    <a:lstStyle/>
                    <a:p>
                      <a:r>
                        <a:rPr lang="nl-NL" sz="1600" dirty="0" smtClean="0"/>
                        <a:t>Water</a:t>
                      </a:r>
                      <a:r>
                        <a:rPr lang="nl-NL" sz="1600" baseline="0" dirty="0" smtClean="0"/>
                        <a:t> uit de kraan is drinkwater.</a:t>
                      </a:r>
                      <a:endParaRPr lang="nl-NL" sz="1600" dirty="0"/>
                    </a:p>
                  </a:txBody>
                  <a:tcPr/>
                </a:tc>
              </a:tr>
              <a:tr h="309900">
                <a:tc>
                  <a:txBody>
                    <a:bodyPr/>
                    <a:lstStyle/>
                    <a:p>
                      <a:r>
                        <a:rPr lang="nl-NL" sz="1600" dirty="0" smtClean="0"/>
                        <a:t>Eenvoudige vragen</a:t>
                      </a:r>
                      <a:endParaRPr lang="nl-NL" sz="1600" dirty="0"/>
                    </a:p>
                  </a:txBody>
                  <a:tcPr/>
                </a:tc>
                <a:tc>
                  <a:txBody>
                    <a:bodyPr/>
                    <a:lstStyle/>
                    <a:p>
                      <a:r>
                        <a:rPr lang="nl-NL" sz="1600" i="0" dirty="0" smtClean="0"/>
                        <a:t>Waar</a:t>
                      </a:r>
                      <a:r>
                        <a:rPr lang="nl-NL" sz="1600" i="0" baseline="0" dirty="0" smtClean="0"/>
                        <a:t> zie je drinkwater? </a:t>
                      </a:r>
                      <a:r>
                        <a:rPr lang="nl-NL" sz="1600" b="0" kern="1200" dirty="0" smtClean="0">
                          <a:solidFill>
                            <a:schemeClr val="tx1"/>
                          </a:solidFill>
                          <a:latin typeface="+mn-lt"/>
                          <a:ea typeface="+mn-ea"/>
                          <a:cs typeface="+mn-cs"/>
                          <a:sym typeface="Wingdings"/>
                        </a:rPr>
                        <a:t> </a:t>
                      </a:r>
                      <a:r>
                        <a:rPr lang="nl-NL" sz="1600" b="0" i="1" kern="1200" dirty="0" smtClean="0">
                          <a:solidFill>
                            <a:schemeClr val="tx1"/>
                          </a:solidFill>
                          <a:latin typeface="+mn-lt"/>
                          <a:ea typeface="+mn-ea"/>
                          <a:cs typeface="+mn-cs"/>
                          <a:sym typeface="Wingdings"/>
                        </a:rPr>
                        <a:t>Laat</a:t>
                      </a:r>
                      <a:r>
                        <a:rPr lang="nl-NL" sz="1600" b="0" i="1" kern="1200" baseline="0" dirty="0" smtClean="0">
                          <a:solidFill>
                            <a:schemeClr val="tx1"/>
                          </a:solidFill>
                          <a:latin typeface="+mn-lt"/>
                          <a:ea typeface="+mn-ea"/>
                          <a:cs typeface="+mn-cs"/>
                          <a:sym typeface="Wingdings"/>
                        </a:rPr>
                        <a:t> de kleuters de foto aanwijzen</a:t>
                      </a:r>
                    </a:p>
                    <a:p>
                      <a:r>
                        <a:rPr lang="nl-NL" sz="1600" b="0" i="0" kern="1200" baseline="0" dirty="0" smtClean="0">
                          <a:solidFill>
                            <a:schemeClr val="tx1"/>
                          </a:solidFill>
                          <a:latin typeface="+mn-lt"/>
                          <a:ea typeface="+mn-ea"/>
                          <a:cs typeface="+mn-cs"/>
                          <a:sym typeface="Wingdings"/>
                        </a:rPr>
                        <a:t>Welk water mag je opdrinken?</a:t>
                      </a:r>
                      <a:r>
                        <a:rPr lang="nl-NL" sz="1600" b="0" kern="1200" dirty="0" smtClean="0">
                          <a:solidFill>
                            <a:schemeClr val="tx1"/>
                          </a:solidFill>
                          <a:latin typeface="+mn-lt"/>
                          <a:ea typeface="+mn-ea"/>
                          <a:cs typeface="+mn-cs"/>
                          <a:sym typeface="Wingdings"/>
                        </a:rPr>
                        <a:t>  </a:t>
                      </a:r>
                      <a:r>
                        <a:rPr lang="nl-NL" sz="1600" b="0" i="1" kern="1200" dirty="0" smtClean="0">
                          <a:solidFill>
                            <a:schemeClr val="tx1"/>
                          </a:solidFill>
                          <a:latin typeface="+mn-lt"/>
                          <a:ea typeface="+mn-ea"/>
                          <a:cs typeface="+mn-cs"/>
                          <a:sym typeface="Wingdings"/>
                        </a:rPr>
                        <a:t>Drinkwater.</a:t>
                      </a:r>
                    </a:p>
                    <a:p>
                      <a:r>
                        <a:rPr lang="nl-NL" sz="1600" b="0" i="0" kern="1200" dirty="0" smtClean="0">
                          <a:solidFill>
                            <a:schemeClr val="tx1"/>
                          </a:solidFill>
                          <a:latin typeface="+mn-lt"/>
                          <a:ea typeface="+mn-ea"/>
                          <a:cs typeface="+mn-cs"/>
                          <a:sym typeface="Wingdings"/>
                        </a:rPr>
                        <a:t>De kindjes op de foto drinken van het drinkwater, mag dat?</a:t>
                      </a:r>
                      <a:r>
                        <a:rPr lang="nl-NL" sz="1600" b="0" kern="1200" dirty="0" smtClean="0">
                          <a:solidFill>
                            <a:schemeClr val="tx1"/>
                          </a:solidFill>
                          <a:latin typeface="+mn-lt"/>
                          <a:ea typeface="+mn-ea"/>
                          <a:cs typeface="+mn-cs"/>
                          <a:sym typeface="Wingdings"/>
                        </a:rPr>
                        <a:t>  </a:t>
                      </a:r>
                      <a:r>
                        <a:rPr lang="nl-NL" sz="1600" b="0" i="1" kern="1200" dirty="0" smtClean="0">
                          <a:solidFill>
                            <a:schemeClr val="tx1"/>
                          </a:solidFill>
                          <a:latin typeface="+mn-lt"/>
                          <a:ea typeface="+mn-ea"/>
                          <a:cs typeface="+mn-cs"/>
                          <a:sym typeface="Wingdings"/>
                        </a:rPr>
                        <a:t>Ja</a:t>
                      </a:r>
                      <a:r>
                        <a:rPr lang="nl-NL" sz="1600" b="0" i="1" kern="1200" baseline="0" dirty="0" smtClean="0">
                          <a:solidFill>
                            <a:schemeClr val="tx1"/>
                          </a:solidFill>
                          <a:latin typeface="+mn-lt"/>
                          <a:ea typeface="+mn-ea"/>
                          <a:cs typeface="+mn-cs"/>
                          <a:sym typeface="Wingdings"/>
                        </a:rPr>
                        <a:t> dat mag, drinkwater mag je opdrinken.</a:t>
                      </a:r>
                      <a:endParaRPr lang="nl-NL" sz="1600" i="1" dirty="0" smtClean="0"/>
                    </a:p>
                  </a:txBody>
                  <a:tcPr/>
                </a:tc>
              </a:tr>
              <a:tr h="309900">
                <a:tc>
                  <a:txBody>
                    <a:bodyPr/>
                    <a:lstStyle/>
                    <a:p>
                      <a:r>
                        <a:rPr lang="nl-NL" sz="1600" dirty="0" smtClean="0"/>
                        <a:t>Eigen ervaring</a:t>
                      </a:r>
                      <a:endParaRPr lang="nl-NL" sz="1600" dirty="0"/>
                    </a:p>
                  </a:txBody>
                  <a:tcPr/>
                </a:tc>
                <a:tc>
                  <a:txBody>
                    <a:bodyPr/>
                    <a:lstStyle/>
                    <a:p>
                      <a:r>
                        <a:rPr lang="nl-NL" sz="1600" dirty="0" smtClean="0"/>
                        <a:t>Drinken jullie</a:t>
                      </a:r>
                      <a:r>
                        <a:rPr lang="nl-NL" sz="1600" baseline="0" dirty="0" smtClean="0"/>
                        <a:t> thuis water van de kraan?</a:t>
                      </a:r>
                      <a:endParaRPr lang="nl-NL" sz="1600" dirty="0"/>
                    </a:p>
                  </a:txBody>
                  <a:tcPr/>
                </a:tc>
              </a:tr>
              <a:tr h="309900">
                <a:tc>
                  <a:txBody>
                    <a:bodyPr/>
                    <a:lstStyle/>
                    <a:p>
                      <a:r>
                        <a:rPr lang="nl-NL" sz="1600" b="1" dirty="0" smtClean="0">
                          <a:solidFill>
                            <a:srgbClr val="FFFFFF"/>
                          </a:solidFill>
                        </a:rPr>
                        <a:t>Dag 4</a:t>
                      </a:r>
                      <a:r>
                        <a:rPr lang="nl-NL" sz="1600" b="1" baseline="0" dirty="0" smtClean="0">
                          <a:solidFill>
                            <a:srgbClr val="FFFFFF"/>
                          </a:solidFill>
                        </a:rPr>
                        <a:t> </a:t>
                      </a:r>
                      <a:r>
                        <a:rPr lang="nl-NL" sz="1600" b="1" dirty="0" smtClean="0">
                          <a:solidFill>
                            <a:srgbClr val="FFFFFF"/>
                          </a:solidFill>
                        </a:rPr>
                        <a:t> Motivatie</a:t>
                      </a:r>
                      <a:endParaRPr lang="nl-NL" sz="1600" b="1" dirty="0">
                        <a:solidFill>
                          <a:srgbClr val="FFFFFF"/>
                        </a:solidFill>
                      </a:endParaRPr>
                    </a:p>
                  </a:txBody>
                  <a:tcPr>
                    <a:solidFill>
                      <a:srgbClr val="000000"/>
                    </a:solidFill>
                  </a:tcPr>
                </a:tc>
                <a:tc>
                  <a:txBody>
                    <a:bodyPr/>
                    <a:lstStyle/>
                    <a:p>
                      <a:r>
                        <a:rPr lang="nl-NL" sz="1600" b="1" dirty="0" smtClean="0">
                          <a:solidFill>
                            <a:schemeClr val="bg1"/>
                          </a:solidFill>
                        </a:rPr>
                        <a:t>Beknopte herhaling magische woorden</a:t>
                      </a:r>
                      <a:endParaRPr lang="nl-NL" sz="1600" b="1" dirty="0">
                        <a:solidFill>
                          <a:schemeClr val="bg1"/>
                        </a:solidFill>
                      </a:endParaRPr>
                    </a:p>
                  </a:txBody>
                  <a:tcPr>
                    <a:solidFill>
                      <a:srgbClr val="000000"/>
                    </a:solidFill>
                  </a:tcPr>
                </a:tc>
              </a:tr>
              <a:tr h="309900">
                <a:tc>
                  <a:txBody>
                    <a:bodyPr/>
                    <a:lstStyle/>
                    <a:p>
                      <a:r>
                        <a:rPr lang="nl-NL" sz="1600" dirty="0" smtClean="0"/>
                        <a:t>Definitie drinkwater</a:t>
                      </a:r>
                      <a:endParaRPr lang="nl-NL"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600" b="0" dirty="0" smtClean="0">
                          <a:solidFill>
                            <a:srgbClr val="000000"/>
                          </a:solidFill>
                        </a:rPr>
                        <a:t>Drinkwater</a:t>
                      </a:r>
                      <a:r>
                        <a:rPr lang="nl-NL" sz="1600" b="0" baseline="0" dirty="0" smtClean="0">
                          <a:solidFill>
                            <a:srgbClr val="000000"/>
                          </a:solidFill>
                        </a:rPr>
                        <a:t> is water dat je mag opdrinken</a:t>
                      </a:r>
                      <a:endParaRPr lang="nl-NL" sz="1600" b="0" dirty="0" smtClean="0">
                        <a:solidFill>
                          <a:srgbClr val="000000"/>
                        </a:solidFill>
                      </a:endParaRPr>
                    </a:p>
                  </a:txBody>
                  <a:tcPr/>
                </a:tc>
              </a:tr>
              <a:tr h="309900">
                <a:tc>
                  <a:txBody>
                    <a:bodyPr/>
                    <a:lstStyle/>
                    <a:p>
                      <a:r>
                        <a:rPr lang="nl-NL" sz="1600" dirty="0" smtClean="0"/>
                        <a:t>Eenvoudige vragen</a:t>
                      </a:r>
                      <a:endParaRPr lang="nl-NL" sz="1600" dirty="0"/>
                    </a:p>
                  </a:txBody>
                  <a:tcPr/>
                </a:tc>
                <a:tc>
                  <a:txBody>
                    <a:bodyPr/>
                    <a:lstStyle/>
                    <a:p>
                      <a:r>
                        <a:rPr lang="nl-NL" sz="1600" i="0" dirty="0" smtClean="0"/>
                        <a:t>waar</a:t>
                      </a:r>
                      <a:r>
                        <a:rPr lang="nl-NL" sz="1600" i="0" baseline="0" dirty="0" smtClean="0"/>
                        <a:t> zie je drinkwater? </a:t>
                      </a:r>
                      <a:r>
                        <a:rPr lang="nl-NL" sz="1600" b="0" kern="1200" dirty="0" smtClean="0">
                          <a:solidFill>
                            <a:schemeClr val="tx1"/>
                          </a:solidFill>
                          <a:latin typeface="+mn-lt"/>
                          <a:ea typeface="+mn-ea"/>
                          <a:cs typeface="+mn-cs"/>
                          <a:sym typeface="Wingdings"/>
                        </a:rPr>
                        <a:t> </a:t>
                      </a:r>
                      <a:r>
                        <a:rPr lang="nl-NL" sz="1600" b="0" i="1" kern="1200" dirty="0" smtClean="0">
                          <a:solidFill>
                            <a:schemeClr val="tx1"/>
                          </a:solidFill>
                          <a:latin typeface="+mn-lt"/>
                          <a:ea typeface="+mn-ea"/>
                          <a:cs typeface="+mn-cs"/>
                          <a:sym typeface="Wingdings"/>
                        </a:rPr>
                        <a:t>Laat</a:t>
                      </a:r>
                      <a:r>
                        <a:rPr lang="nl-NL" sz="1600" b="0" i="1" kern="1200" baseline="0" dirty="0" smtClean="0">
                          <a:solidFill>
                            <a:schemeClr val="tx1"/>
                          </a:solidFill>
                          <a:latin typeface="+mn-lt"/>
                          <a:ea typeface="+mn-ea"/>
                          <a:cs typeface="+mn-cs"/>
                          <a:sym typeface="Wingdings"/>
                        </a:rPr>
                        <a:t> de kleuters de foto aanwijzen</a:t>
                      </a:r>
                    </a:p>
                    <a:p>
                      <a:r>
                        <a:rPr lang="nl-NL" sz="1600" b="0" i="0" kern="1200" baseline="0" dirty="0" smtClean="0">
                          <a:solidFill>
                            <a:schemeClr val="tx1"/>
                          </a:solidFill>
                          <a:latin typeface="+mn-lt"/>
                          <a:ea typeface="+mn-ea"/>
                          <a:cs typeface="+mn-cs"/>
                          <a:sym typeface="Wingdings"/>
                        </a:rPr>
                        <a:t>Welk water mag je opdrinken?</a:t>
                      </a:r>
                      <a:r>
                        <a:rPr lang="nl-NL" sz="1600" b="0" kern="1200" dirty="0" smtClean="0">
                          <a:solidFill>
                            <a:schemeClr val="tx1"/>
                          </a:solidFill>
                          <a:latin typeface="+mn-lt"/>
                          <a:ea typeface="+mn-ea"/>
                          <a:cs typeface="+mn-cs"/>
                          <a:sym typeface="Wingdings"/>
                        </a:rPr>
                        <a:t>  </a:t>
                      </a:r>
                      <a:r>
                        <a:rPr lang="nl-NL" sz="1600" b="0" i="1" kern="1200" dirty="0" smtClean="0">
                          <a:solidFill>
                            <a:schemeClr val="tx1"/>
                          </a:solidFill>
                          <a:latin typeface="+mn-lt"/>
                          <a:ea typeface="+mn-ea"/>
                          <a:cs typeface="+mn-cs"/>
                          <a:sym typeface="Wingdings"/>
                        </a:rPr>
                        <a:t>Drinkwater.</a:t>
                      </a:r>
                    </a:p>
                    <a:p>
                      <a:r>
                        <a:rPr lang="nl-NL" sz="1600" b="0" i="0" kern="1200" dirty="0" smtClean="0">
                          <a:solidFill>
                            <a:schemeClr val="tx1"/>
                          </a:solidFill>
                          <a:latin typeface="+mn-lt"/>
                          <a:ea typeface="+mn-ea"/>
                          <a:cs typeface="+mn-cs"/>
                          <a:sym typeface="Wingdings"/>
                        </a:rPr>
                        <a:t>De kindjes op de foto drinken van het drinkwater, mag dat?</a:t>
                      </a:r>
                      <a:r>
                        <a:rPr lang="nl-NL" sz="1600" b="0" kern="1200" dirty="0" smtClean="0">
                          <a:solidFill>
                            <a:schemeClr val="tx1"/>
                          </a:solidFill>
                          <a:latin typeface="+mn-lt"/>
                          <a:ea typeface="+mn-ea"/>
                          <a:cs typeface="+mn-cs"/>
                          <a:sym typeface="Wingdings"/>
                        </a:rPr>
                        <a:t>  </a:t>
                      </a:r>
                      <a:r>
                        <a:rPr lang="nl-NL" sz="1600" b="0" i="1" kern="1200" dirty="0" smtClean="0">
                          <a:solidFill>
                            <a:schemeClr val="tx1"/>
                          </a:solidFill>
                          <a:latin typeface="+mn-lt"/>
                          <a:ea typeface="+mn-ea"/>
                          <a:cs typeface="+mn-cs"/>
                          <a:sym typeface="Wingdings"/>
                        </a:rPr>
                        <a:t>Ja</a:t>
                      </a:r>
                      <a:r>
                        <a:rPr lang="nl-NL" sz="1600" b="0" i="1" kern="1200" baseline="0" dirty="0" smtClean="0">
                          <a:solidFill>
                            <a:schemeClr val="tx1"/>
                          </a:solidFill>
                          <a:latin typeface="+mn-lt"/>
                          <a:ea typeface="+mn-ea"/>
                          <a:cs typeface="+mn-cs"/>
                          <a:sym typeface="Wingdings"/>
                        </a:rPr>
                        <a:t> dat mag, drinkwater mag je opdrinken.</a:t>
                      </a:r>
                      <a:endParaRPr lang="nl-NL" sz="1600" i="1" dirty="0" smtClean="0"/>
                    </a:p>
                  </a:txBody>
                  <a:tcPr/>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179195"/>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Tabel 8"/>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47271656"/>
              </p:ext>
            </p:extLst>
          </p:nvPr>
        </p:nvGraphicFramePr>
        <p:xfrm>
          <a:off x="101025" y="6097268"/>
          <a:ext cx="9042975" cy="457200"/>
        </p:xfrm>
        <a:graphic>
          <a:graphicData uri="http://schemas.openxmlformats.org/drawingml/2006/table">
            <a:tbl>
              <a:tblPr firstRow="1" bandRow="1">
                <a:tableStyleId>{7E9639D4-E3E2-4D34-9284-5A2195B3D0D7}</a:tableStyleId>
              </a:tblPr>
              <a:tblGrid>
                <a:gridCol w="1885430"/>
                <a:gridCol w="5749348"/>
                <a:gridCol w="1408197"/>
              </a:tblGrid>
              <a:tr h="17310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solidFill>
                            <a:schemeClr val="tx1"/>
                          </a:solidFill>
                        </a:rPr>
                        <a:t>22 DE LEIDING</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r>
                        <a:rPr lang="nl-NL" b="0" dirty="0" smtClean="0">
                          <a:solidFill>
                            <a:srgbClr val="000000"/>
                          </a:solidFill>
                        </a:rPr>
                        <a:t>Een</a:t>
                      </a:r>
                      <a:r>
                        <a:rPr lang="nl-NL" b="0" baseline="0" dirty="0" smtClean="0">
                          <a:solidFill>
                            <a:srgbClr val="000000"/>
                          </a:solidFill>
                        </a:rPr>
                        <a:t> leiding bestaat uit buizen waar het water door loopt</a:t>
                      </a:r>
                      <a:endParaRPr lang="nl-NL" b="0" dirty="0">
                        <a:solidFill>
                          <a:srgbClr val="000000"/>
                        </a:solidFill>
                      </a:endParaRP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c>
                  <a:txBody>
                    <a:bodyPr/>
                    <a:lstStyle/>
                    <a:p>
                      <a:pPr algn="r"/>
                      <a:r>
                        <a:rPr lang="nl-NL" sz="1200" b="0" dirty="0" smtClean="0">
                          <a:solidFill>
                            <a:srgbClr val="000000"/>
                          </a:solidFill>
                        </a:rPr>
                        <a:t>Water</a:t>
                      </a:r>
                      <a:r>
                        <a:rPr lang="nl-NL" sz="1200" b="0" baseline="0" dirty="0" smtClean="0">
                          <a:solidFill>
                            <a:srgbClr val="000000"/>
                          </a:solidFill>
                        </a:rPr>
                        <a:t> uit de kraan</a:t>
                      </a:r>
                      <a:endParaRPr lang="nl-NL" sz="1200" b="0" dirty="0" smtClean="0">
                        <a:solidFill>
                          <a:srgbClr val="000000"/>
                        </a:solidFill>
                      </a:endParaRPr>
                    </a:p>
                    <a:p>
                      <a:pPr algn="r"/>
                      <a:r>
                        <a:rPr lang="nl-NL" sz="1200" b="0" dirty="0" err="1" smtClean="0">
                          <a:solidFill>
                            <a:srgbClr val="000000"/>
                          </a:solidFill>
                        </a:rPr>
                        <a:t>Infoboek</a:t>
                      </a:r>
                      <a:endParaRPr lang="nl-NL" sz="1200" b="0" dirty="0">
                        <a:solidFill>
                          <a:srgbClr val="000000"/>
                        </a:solidFill>
                      </a:endParaRPr>
                    </a:p>
                  </a:txBody>
                  <a:tcPr anchor="b">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FFFFFF"/>
                    </a:solidFill>
                  </a:tcPr>
                </a:tc>
              </a:tr>
            </a:tbl>
          </a:graphicData>
        </a:graphic>
      </p:graphicFrame>
      <p:pic>
        <p:nvPicPr>
          <p:cNvPr id="4" name="Afbeelding 3"/>
          <p:cNvPicPr>
            <a:picLocks noChangeAspect="1"/>
          </p:cNvPicPr>
          <p:nvPr/>
        </p:nvPicPr>
        <p:blipFill>
          <a:blip r:embed="rId3"/>
          <a:stretch>
            <a:fillRect/>
          </a:stretch>
        </p:blipFill>
        <p:spPr>
          <a:xfrm>
            <a:off x="1968500" y="-146777"/>
            <a:ext cx="4711700" cy="6244045"/>
          </a:xfrm>
          <a:prstGeom prst="rect">
            <a:avLst/>
          </a:prstGeom>
        </p:spPr>
      </p:pic>
    </p:spTree>
  </p:cSld>
  <p:clrMapOvr>
    <a:masterClrMapping/>
  </p:clrMapOvr>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766</TotalTime>
  <Words>1589</Words>
  <Application>Microsoft Macintosh PowerPoint</Application>
  <PresentationFormat>Diavoorstelling (4:3)</PresentationFormat>
  <Paragraphs>203</Paragraphs>
  <Slides>12</Slides>
  <Notes>6</Notes>
  <HiddenSlides>0</HiddenSlides>
  <MMClips>0</MMClips>
  <ScaleCrop>false</ScaleCrop>
  <HeadingPairs>
    <vt:vector size="4" baseType="variant">
      <vt:variant>
        <vt:lpstr>Ontwerpsjabloon</vt:lpstr>
      </vt:variant>
      <vt:variant>
        <vt:i4>1</vt:i4>
      </vt:variant>
      <vt:variant>
        <vt:lpstr>Diatitels</vt:lpstr>
      </vt:variant>
      <vt:variant>
        <vt:i4>12</vt:i4>
      </vt:variant>
    </vt:vector>
  </HeadingPairs>
  <TitlesOfParts>
    <vt:vector size="13" baseType="lpstr">
      <vt:lpstr>Office-thema</vt:lpstr>
      <vt:lpstr>Dia 1</vt:lpstr>
      <vt:lpstr>Dia 2</vt:lpstr>
      <vt:lpstr>Dia 3</vt:lpstr>
      <vt:lpstr>Dia 4</vt:lpstr>
      <vt:lpstr>Dia 5</vt:lpstr>
      <vt:lpstr>Dia 6</vt:lpstr>
      <vt:lpstr>Dia 7</vt:lpstr>
      <vt:lpstr>Dia 8</vt:lpstr>
      <vt:lpstr>Dia 9</vt:lpstr>
      <vt:lpstr>Dia 10</vt:lpstr>
      <vt:lpstr>Dia 11</vt:lpstr>
      <vt:lpstr>Dia 12</vt:lpstr>
    </vt:vector>
  </TitlesOfParts>
  <Company>Arteveldehogeschool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Helena Taelman</dc:creator>
  <cp:lastModifiedBy>Helena Taelman</cp:lastModifiedBy>
  <cp:revision>32</cp:revision>
  <dcterms:created xsi:type="dcterms:W3CDTF">2014-10-20T12:01:01Z</dcterms:created>
  <dcterms:modified xsi:type="dcterms:W3CDTF">2014-10-20T12:03:36Z</dcterms:modified>
</cp:coreProperties>
</file>