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Override PartName="/ppt/slides/slide11.xml" ContentType="application/vnd.openxmlformats-officedocument.presentationml.slide+xml"/>
  <Default Extension="xml" ContentType="application/xml"/>
  <Override PartName="/ppt/slides/slide9.xml" ContentType="application/vnd.openxmlformats-officedocument.presentationml.slide+xml"/>
  <Override PartName="/ppt/notesSlides/notesSlide3.xml" ContentType="application/vnd.openxmlformats-officedocument.presentationml.notes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4"/>
  </p:notesMasterIdLst>
  <p:sldIdLst>
    <p:sldId id="256" r:id="rId2"/>
    <p:sldId id="263" r:id="rId3"/>
    <p:sldId id="257" r:id="rId4"/>
    <p:sldId id="264" r:id="rId5"/>
    <p:sldId id="260" r:id="rId6"/>
    <p:sldId id="265" r:id="rId7"/>
    <p:sldId id="258" r:id="rId8"/>
    <p:sldId id="266" r:id="rId9"/>
    <p:sldId id="261" r:id="rId10"/>
    <p:sldId id="267" r:id="rId11"/>
    <p:sldId id="262" r:id="rId12"/>
    <p:sldId id="268" r:id="rId13"/>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5443" autoAdjust="0"/>
  </p:normalViewPr>
  <p:slideViewPr>
    <p:cSldViewPr snapToGrid="0" snapToObjects="1">
      <p:cViewPr>
        <p:scale>
          <a:sx n="80" d="100"/>
          <a:sy n="80" d="100"/>
        </p:scale>
        <p:origin x="-1704" y="-5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96909-FC11-9048-A888-C6CA5F4089A7}" type="datetimeFigureOut">
              <a:rPr lang="nl-NL" smtClean="0"/>
              <a:pPr/>
              <a:t>20-10-2014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2A07D0-FAD8-8A49-9688-B0132534E48C}" type="slidenum">
              <a:rPr lang="nl-NL" smtClean="0"/>
              <a:pPr/>
              <a:t>‹nr.›</a:t>
            </a:fld>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4874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www.flickr.com/photos/rutlo/"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en:Creative_Commons" TargetMode="External"/><Relationship Id="rId4" Type="http://schemas.openxmlformats.org/officeDocument/2006/relationships/hyperlink" Target="http://creativecommons.org/licenses/by-sa/3.0/nl/deed.en"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User:Aka" TargetMode="External"/><Relationship Id="rId4" Type="http://schemas.openxmlformats.org/officeDocument/2006/relationships/hyperlink" Target="http://en.wikipedia.org/wiki/en:Creative_Commons" TargetMode="External"/><Relationship Id="rId5" Type="http://schemas.openxmlformats.org/officeDocument/2006/relationships/hyperlink" Target="http://creativecommons.org/licenses/by-sa/2.5/deed.en"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reserv-a-rt.de" TargetMode="External"/><Relationship Id="rId4" Type="http://schemas.openxmlformats.org/officeDocument/2006/relationships/hyperlink" Target="http://en.wikipedia.org/wiki/en:Creative_Commons" TargetMode="External"/><Relationship Id="rId5" Type="http://schemas.openxmlformats.org/officeDocument/2006/relationships/hyperlink" Target="http://creativecommons.org/licenses/by-sa/3.0/deed.en"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en:Creative_Commons" TargetMode="External"/><Relationship Id="rId4" Type="http://schemas.openxmlformats.org/officeDocument/2006/relationships/hyperlink" Target="http://creativecommons.org/licenses/by-sa/3.0/deed.en"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http://</a:t>
            </a:r>
            <a:r>
              <a:rPr lang="nl-NL" dirty="0" err="1" smtClean="0"/>
              <a:t>commons.wikimedia.org</a:t>
            </a:r>
            <a:r>
              <a:rPr lang="nl-NL" dirty="0" smtClean="0"/>
              <a:t>/</a:t>
            </a:r>
            <a:r>
              <a:rPr lang="nl-NL" dirty="0" err="1" smtClean="0"/>
              <a:t>wiki</a:t>
            </a:r>
            <a:r>
              <a:rPr lang="nl-NL" dirty="0" smtClean="0"/>
              <a:t>/File:</a:t>
            </a:r>
            <a:r>
              <a:rPr lang="nl-NL" dirty="0" err="1" smtClean="0"/>
              <a:t>Umzugslift.jpg</a:t>
            </a:r>
            <a:endParaRPr lang="nl-NL" dirty="0" smtClean="0"/>
          </a:p>
          <a:p>
            <a:r>
              <a:rPr lang="nl-NL" dirty="0" smtClean="0"/>
              <a:t>Auteur: Johann H. Addicks - </a:t>
            </a:r>
            <a:r>
              <a:rPr lang="nl-NL" dirty="0" err="1" smtClean="0"/>
              <a:t>addicks</a:t>
            </a:r>
            <a:r>
              <a:rPr lang="nl-NL" dirty="0" smtClean="0"/>
              <a:t>@</a:t>
            </a:r>
            <a:r>
              <a:rPr lang="nl-NL" dirty="0" err="1" smtClean="0"/>
              <a:t>gmx.net</a:t>
            </a:r>
            <a:endParaRPr lang="nl-NL" dirty="0" smtClean="0"/>
          </a:p>
          <a:p>
            <a:r>
              <a:rPr lang="nl-NL" dirty="0" smtClean="0"/>
              <a:t>Licentie: GNU Free </a:t>
            </a:r>
            <a:r>
              <a:rPr lang="nl-NL" dirty="0" err="1" smtClean="0"/>
              <a:t>Documentation</a:t>
            </a:r>
            <a:r>
              <a:rPr lang="nl-NL" dirty="0" smtClean="0"/>
              <a:t> </a:t>
            </a:r>
            <a:r>
              <a:rPr lang="nl-NL" dirty="0" err="1" smtClean="0"/>
              <a:t>License</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1</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2</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a:t>
            </a:r>
            <a:r>
              <a:rPr lang="nl-NL" dirty="0" err="1" smtClean="0"/>
              <a:t>https</a:t>
            </a:r>
            <a:r>
              <a:rPr lang="nl-NL" dirty="0" smtClean="0"/>
              <a:t>://</a:t>
            </a:r>
            <a:r>
              <a:rPr lang="nl-NL" dirty="0" err="1" smtClean="0"/>
              <a:t>www.flickr.com</a:t>
            </a:r>
            <a:r>
              <a:rPr lang="nl-NL" dirty="0" smtClean="0"/>
              <a:t>/</a:t>
            </a:r>
            <a:r>
              <a:rPr lang="nl-NL" dirty="0" err="1" smtClean="0"/>
              <a:t>photos</a:t>
            </a:r>
            <a:r>
              <a:rPr lang="nl-NL" dirty="0" smtClean="0"/>
              <a:t>/</a:t>
            </a:r>
            <a:r>
              <a:rPr lang="nl-NL" dirty="0" err="1" smtClean="0"/>
              <a:t>rutlo</a:t>
            </a:r>
            <a:r>
              <a:rPr lang="nl-NL" dirty="0" smtClean="0"/>
              <a:t>/3857215272/</a:t>
            </a:r>
          </a:p>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t>Auteur: </a:t>
            </a:r>
            <a:r>
              <a:rPr lang="nl-NL" dirty="0" smtClean="0">
                <a:hlinkClick r:id="rId3" tooltip="Go to Matthew Rutledge's photostream"/>
              </a:rPr>
              <a:t>Matthew Rutledge</a:t>
            </a:r>
            <a:r>
              <a:rPr lang="nl-NL" dirty="0" smtClean="0"/>
              <a:t> </a:t>
            </a:r>
          </a:p>
          <a:p>
            <a:r>
              <a:rPr lang="nl-NL" dirty="0" smtClean="0"/>
              <a:t>Licentie:</a:t>
            </a:r>
            <a:r>
              <a:rPr lang="nl-NL" baseline="0" dirty="0" smtClean="0"/>
              <a:t> </a:t>
            </a:r>
            <a:r>
              <a:rPr lang="nl-NL" dirty="0" err="1" smtClean="0"/>
              <a:t>https</a:t>
            </a:r>
            <a:r>
              <a:rPr lang="nl-NL" dirty="0" smtClean="0"/>
              <a:t>://</a:t>
            </a:r>
            <a:r>
              <a:rPr lang="nl-NL" dirty="0" err="1" smtClean="0"/>
              <a:t>creativecommons.org</a:t>
            </a:r>
            <a:r>
              <a:rPr lang="nl-NL" dirty="0" smtClean="0"/>
              <a:t>/</a:t>
            </a:r>
            <a:r>
              <a:rPr lang="nl-NL" dirty="0" err="1" smtClean="0"/>
              <a:t>licenses</a:t>
            </a:r>
            <a:r>
              <a:rPr lang="nl-NL" dirty="0" smtClean="0"/>
              <a:t>/</a:t>
            </a:r>
            <a:r>
              <a:rPr lang="nl-NL" dirty="0" err="1" smtClean="0"/>
              <a:t>by</a:t>
            </a:r>
            <a:r>
              <a:rPr lang="nl-NL" dirty="0" smtClean="0"/>
              <a:t>/2.0/</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3</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a:t>
            </a:r>
            <a:r>
              <a:rPr lang="nl-NL" baseline="0" dirty="0" smtClean="0"/>
              <a:t> http://</a:t>
            </a:r>
            <a:r>
              <a:rPr lang="nl-NL" baseline="0" dirty="0" err="1" smtClean="0"/>
              <a:t>commons.wikimedia.org</a:t>
            </a:r>
            <a:r>
              <a:rPr lang="nl-NL" baseline="0" dirty="0" smtClean="0"/>
              <a:t>/</a:t>
            </a:r>
            <a:r>
              <a:rPr lang="nl-NL" baseline="0" dirty="0" err="1" smtClean="0"/>
              <a:t>wiki</a:t>
            </a:r>
            <a:r>
              <a:rPr lang="nl-NL" baseline="0" dirty="0" smtClean="0"/>
              <a:t>/File:Interieur,_de_kap_op_zolder_met_op_de_voorgrond_het_trapgat_-_Coevorden_-_20422228_-_</a:t>
            </a:r>
            <a:r>
              <a:rPr lang="nl-NL" baseline="0" dirty="0" err="1" smtClean="0"/>
              <a:t>RCE.jpg</a:t>
            </a:r>
            <a:endParaRPr lang="nl-NL" baseline="0" dirty="0" smtClean="0"/>
          </a:p>
          <a:p>
            <a:r>
              <a:rPr lang="nl-NL" baseline="0" dirty="0" smtClean="0"/>
              <a:t>Auteur: Rijksdienst voor het Cultureel Erfgoed, Paul van Galen</a:t>
            </a:r>
          </a:p>
          <a:p>
            <a:r>
              <a:rPr lang="nl-NL" baseline="0" dirty="0" smtClean="0"/>
              <a:t>Licentie: </a:t>
            </a:r>
            <a:r>
              <a:rPr lang="nl-NL" dirty="0" smtClean="0">
                <a:hlinkClick r:id="rId3" tooltip="w:en:Creative Commons"/>
              </a:rPr>
              <a:t>Creative Commons</a:t>
            </a:r>
            <a:r>
              <a:rPr lang="nl-NL" dirty="0" smtClean="0"/>
              <a:t> </a:t>
            </a:r>
            <a:r>
              <a:rPr lang="nl-NL" dirty="0" smtClean="0">
                <a:hlinkClick r:id="rId4"/>
              </a:rPr>
              <a:t>Attribution-Share Alike 3.0 Netherlands</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5</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http://</a:t>
            </a:r>
            <a:r>
              <a:rPr lang="nl-NL" dirty="0" err="1" smtClean="0"/>
              <a:t>commons.wikimedia.org</a:t>
            </a:r>
            <a:r>
              <a:rPr lang="nl-NL" dirty="0" smtClean="0"/>
              <a:t>/</a:t>
            </a:r>
            <a:r>
              <a:rPr lang="nl-NL" dirty="0" err="1" smtClean="0"/>
              <a:t>wiki</a:t>
            </a:r>
            <a:r>
              <a:rPr lang="nl-NL" dirty="0" smtClean="0"/>
              <a:t>/File:</a:t>
            </a:r>
            <a:r>
              <a:rPr lang="nl-NL" dirty="0" err="1" smtClean="0"/>
              <a:t>Zwickau</a:t>
            </a:r>
            <a:r>
              <a:rPr lang="nl-NL" dirty="0" smtClean="0"/>
              <a:t>_</a:t>
            </a:r>
            <a:r>
              <a:rPr lang="nl-NL" dirty="0" err="1" smtClean="0"/>
              <a:t>Shopping</a:t>
            </a:r>
            <a:r>
              <a:rPr lang="nl-NL" dirty="0" smtClean="0"/>
              <a:t>_</a:t>
            </a:r>
            <a:r>
              <a:rPr lang="nl-NL" dirty="0" err="1" smtClean="0"/>
              <a:t>Mall.jpg</a:t>
            </a:r>
            <a:endParaRPr lang="nl-NL" dirty="0" smtClean="0"/>
          </a:p>
          <a:p>
            <a:r>
              <a:rPr lang="nl-NL" dirty="0" smtClean="0"/>
              <a:t>Auteur: André </a:t>
            </a:r>
            <a:r>
              <a:rPr lang="nl-NL" dirty="0" err="1" smtClean="0"/>
              <a:t>Karwath</a:t>
            </a:r>
            <a:r>
              <a:rPr lang="nl-NL" dirty="0" smtClean="0"/>
              <a:t> </a:t>
            </a:r>
            <a:r>
              <a:rPr lang="nl-NL" dirty="0" err="1" smtClean="0"/>
              <a:t>aka</a:t>
            </a:r>
            <a:r>
              <a:rPr lang="nl-NL" dirty="0" smtClean="0"/>
              <a:t> </a:t>
            </a:r>
            <a:r>
              <a:rPr lang="nl-NL" dirty="0" smtClean="0">
                <a:hlinkClick r:id="rId3" tooltip="User:Aka"/>
              </a:rPr>
              <a:t>Aka</a:t>
            </a:r>
            <a:endParaRPr lang="nl-NL" dirty="0" smtClean="0"/>
          </a:p>
          <a:p>
            <a:r>
              <a:rPr lang="nl-NL" dirty="0" smtClean="0"/>
              <a:t>Licentie: </a:t>
            </a:r>
            <a:r>
              <a:rPr lang="nl-NL" dirty="0" smtClean="0">
                <a:hlinkClick r:id="rId4" tooltip="w:en:Creative Commons"/>
              </a:rPr>
              <a:t>Creative Commons</a:t>
            </a:r>
            <a:r>
              <a:rPr lang="nl-NL" dirty="0" smtClean="0"/>
              <a:t> </a:t>
            </a:r>
            <a:r>
              <a:rPr lang="nl-NL" dirty="0" smtClean="0">
                <a:hlinkClick r:id="rId5"/>
              </a:rPr>
              <a:t>Attribution-Share Alike 2.5 Generic</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7</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a:t>
            </a:r>
            <a:r>
              <a:rPr lang="nl-NL" baseline="0" dirty="0" smtClean="0"/>
              <a:t> http://</a:t>
            </a:r>
            <a:r>
              <a:rPr lang="nl-NL" baseline="0" dirty="0" err="1" smtClean="0"/>
              <a:t>commons.wikimedia.org</a:t>
            </a:r>
            <a:r>
              <a:rPr lang="nl-NL" baseline="0" dirty="0" smtClean="0"/>
              <a:t>/</a:t>
            </a:r>
            <a:r>
              <a:rPr lang="nl-NL" baseline="0" dirty="0" err="1" smtClean="0"/>
              <a:t>wiki</a:t>
            </a:r>
            <a:r>
              <a:rPr lang="nl-NL" baseline="0" dirty="0" smtClean="0"/>
              <a:t>/File:</a:t>
            </a:r>
            <a:r>
              <a:rPr lang="nl-NL" baseline="0" dirty="0" err="1" smtClean="0"/>
              <a:t>Euskirchen</a:t>
            </a:r>
            <a:r>
              <a:rPr lang="nl-NL" baseline="0" dirty="0" smtClean="0"/>
              <a:t>_alter_markt_</a:t>
            </a:r>
            <a:r>
              <a:rPr lang="nl-NL" baseline="0" dirty="0" err="1" smtClean="0"/>
              <a:t>mit</a:t>
            </a:r>
            <a:r>
              <a:rPr lang="nl-NL" baseline="0" dirty="0" smtClean="0"/>
              <a:t>_</a:t>
            </a:r>
            <a:r>
              <a:rPr lang="nl-NL" baseline="0" dirty="0" err="1" smtClean="0"/>
              <a:t>rathausturm.jpg</a:t>
            </a:r>
            <a:endParaRPr lang="nl-NL" baseline="0" dirty="0" smtClean="0"/>
          </a:p>
          <a:p>
            <a:r>
              <a:rPr lang="nl-NL" baseline="0" dirty="0" smtClean="0"/>
              <a:t>Auteur: </a:t>
            </a:r>
            <a:r>
              <a:rPr lang="nl-NL" dirty="0" smtClean="0"/>
              <a:t>Hans Peter </a:t>
            </a:r>
            <a:r>
              <a:rPr lang="nl-NL" dirty="0" err="1" smtClean="0"/>
              <a:t>Schaefer</a:t>
            </a:r>
            <a:r>
              <a:rPr lang="nl-NL" dirty="0" smtClean="0"/>
              <a:t>, </a:t>
            </a:r>
            <a:r>
              <a:rPr lang="nl-NL" dirty="0" smtClean="0">
                <a:hlinkClick r:id="rId3"/>
              </a:rPr>
              <a:t>http://www.reserv-a-rt.de</a:t>
            </a:r>
            <a:endParaRPr lang="nl-NL" baseline="0" dirty="0" smtClean="0"/>
          </a:p>
          <a:p>
            <a:r>
              <a:rPr lang="nl-NL" baseline="0" dirty="0" smtClean="0"/>
              <a:t>Licentie:</a:t>
            </a:r>
            <a:r>
              <a:rPr lang="nl-NL" dirty="0" smtClean="0">
                <a:hlinkClick r:id="rId4" tooltip="w:en:Creative Commons"/>
              </a:rPr>
              <a:t>Creative Commons</a:t>
            </a:r>
            <a:r>
              <a:rPr lang="nl-NL" dirty="0" smtClean="0"/>
              <a:t> </a:t>
            </a:r>
            <a:r>
              <a:rPr lang="nl-NL" dirty="0" smtClean="0">
                <a:hlinkClick r:id="rId5"/>
              </a:rPr>
              <a:t>Attribution-Share Alike 3.0 Unported</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9</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Bron:http://</a:t>
            </a:r>
            <a:r>
              <a:rPr lang="nl-NL" dirty="0" err="1" smtClean="0"/>
              <a:t>en.wikipedia.org</a:t>
            </a:r>
            <a:r>
              <a:rPr lang="nl-NL" dirty="0" smtClean="0"/>
              <a:t>/</a:t>
            </a:r>
            <a:r>
              <a:rPr lang="nl-NL" dirty="0" err="1" smtClean="0"/>
              <a:t>wiki</a:t>
            </a:r>
            <a:r>
              <a:rPr lang="nl-NL" dirty="0" smtClean="0"/>
              <a:t>/</a:t>
            </a:r>
            <a:r>
              <a:rPr lang="nl-NL" dirty="0" err="1" smtClean="0"/>
              <a:t>St.</a:t>
            </a:r>
            <a:r>
              <a:rPr lang="nl-NL" dirty="0" smtClean="0"/>
              <a:t>_Bernard_%28dog%29#mediaviewer/File:Hummel_</a:t>
            </a:r>
            <a:r>
              <a:rPr lang="nl-NL" dirty="0" err="1" smtClean="0"/>
              <a:t>Vedor</a:t>
            </a:r>
            <a:r>
              <a:rPr lang="nl-NL" dirty="0" smtClean="0"/>
              <a:t>_</a:t>
            </a:r>
            <a:r>
              <a:rPr lang="nl-NL" dirty="0" err="1" smtClean="0"/>
              <a:t>vd</a:t>
            </a:r>
            <a:r>
              <a:rPr lang="nl-NL" dirty="0" smtClean="0"/>
              <a:t>_</a:t>
            </a:r>
            <a:r>
              <a:rPr lang="nl-NL" dirty="0" err="1" smtClean="0"/>
              <a:t>Robandahoeve.jpg</a:t>
            </a:r>
            <a:endParaRPr lang="nl-NL" dirty="0" smtClean="0"/>
          </a:p>
          <a:p>
            <a:r>
              <a:rPr lang="nl-NL" dirty="0" smtClean="0"/>
              <a:t>Auteur: </a:t>
            </a:r>
            <a:r>
              <a:rPr lang="nl-NL" dirty="0" err="1" smtClean="0"/>
              <a:t>Blanky</a:t>
            </a:r>
            <a:r>
              <a:rPr lang="nl-NL" dirty="0" smtClean="0"/>
              <a:t> http://</a:t>
            </a:r>
            <a:r>
              <a:rPr lang="nl-NL" dirty="0" err="1" smtClean="0"/>
              <a:t>commons.wikimedia.org</a:t>
            </a:r>
            <a:r>
              <a:rPr lang="nl-NL" dirty="0" smtClean="0"/>
              <a:t>/</a:t>
            </a:r>
            <a:r>
              <a:rPr lang="nl-NL" dirty="0" err="1" smtClean="0"/>
              <a:t>w</a:t>
            </a:r>
            <a:r>
              <a:rPr lang="nl-NL" dirty="0" smtClean="0"/>
              <a:t>/</a:t>
            </a:r>
            <a:r>
              <a:rPr lang="nl-NL" dirty="0" err="1" smtClean="0"/>
              <a:t>index.php</a:t>
            </a:r>
            <a:r>
              <a:rPr lang="nl-NL" dirty="0" smtClean="0"/>
              <a:t>?</a:t>
            </a:r>
            <a:r>
              <a:rPr lang="nl-NL" dirty="0" err="1" smtClean="0"/>
              <a:t>title</a:t>
            </a:r>
            <a:r>
              <a:rPr lang="nl-NL" dirty="0" smtClean="0"/>
              <a:t>=User:</a:t>
            </a:r>
            <a:r>
              <a:rPr lang="nl-NL" dirty="0" err="1" smtClean="0"/>
              <a:t>Blanky</a:t>
            </a:r>
            <a:r>
              <a:rPr lang="nl-NL" dirty="0" smtClean="0"/>
              <a:t>&amp;</a:t>
            </a:r>
            <a:r>
              <a:rPr lang="nl-NL" dirty="0" err="1" smtClean="0"/>
              <a:t>action</a:t>
            </a:r>
            <a:r>
              <a:rPr lang="nl-NL" dirty="0" smtClean="0"/>
              <a:t>=</a:t>
            </a:r>
            <a:r>
              <a:rPr lang="nl-NL" dirty="0" err="1" smtClean="0"/>
              <a:t>edit</a:t>
            </a:r>
            <a:r>
              <a:rPr lang="nl-NL" dirty="0" smtClean="0"/>
              <a:t>&amp;redlink=1</a:t>
            </a:r>
          </a:p>
          <a:p>
            <a:r>
              <a:rPr lang="nl-NL" dirty="0" smtClean="0"/>
              <a:t>Licentie: </a:t>
            </a:r>
            <a:r>
              <a:rPr lang="nl-NL" dirty="0" smtClean="0">
                <a:hlinkClick r:id="rId3" tooltip="w:en:Creative Commons"/>
              </a:rPr>
              <a:t>Creative Commons</a:t>
            </a:r>
            <a:r>
              <a:rPr lang="nl-NL" dirty="0" smtClean="0"/>
              <a:t> </a:t>
            </a:r>
            <a:r>
              <a:rPr lang="nl-NL" dirty="0" smtClean="0">
                <a:hlinkClick r:id="rId4"/>
              </a:rPr>
              <a:t>Attribution-Share Alike 3.0 Unported</a:t>
            </a:r>
            <a:endParaRPr lang="nl-NL" dirty="0" smtClean="0"/>
          </a:p>
          <a:p>
            <a:endParaRPr lang="nl-NL" dirty="0" smtClean="0"/>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11</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20-10-2014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20-10-2014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BE"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20-10-2014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idx="1"/>
          </p:nvPr>
        </p:nvSpPr>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20-10-2014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Klik om de tekststijl van het model te bewerken</a:t>
            </a:r>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20-10-2014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datum 4"/>
          <p:cNvSpPr>
            <a:spLocks noGrp="1"/>
          </p:cNvSpPr>
          <p:nvPr>
            <p:ph type="dt" sz="half" idx="10"/>
          </p:nvPr>
        </p:nvSpPr>
        <p:spPr/>
        <p:txBody>
          <a:bodyPr/>
          <a:lstStyle/>
          <a:p>
            <a:fld id="{4B759A91-F69F-2440-B9EC-98D43C5C3862}" type="datetimeFigureOut">
              <a:rPr lang="nl-NL" smtClean="0"/>
              <a:pPr/>
              <a:t>20-10-2014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BE"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7" name="Tijdelijke aanduiding voor datum 6"/>
          <p:cNvSpPr>
            <a:spLocks noGrp="1"/>
          </p:cNvSpPr>
          <p:nvPr>
            <p:ph type="dt" sz="half" idx="10"/>
          </p:nvPr>
        </p:nvSpPr>
        <p:spPr/>
        <p:txBody>
          <a:bodyPr/>
          <a:lstStyle/>
          <a:p>
            <a:fld id="{4B759A91-F69F-2440-B9EC-98D43C5C3862}" type="datetimeFigureOut">
              <a:rPr lang="nl-NL" smtClean="0"/>
              <a:pPr/>
              <a:t>20-10-2014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datum 2"/>
          <p:cNvSpPr>
            <a:spLocks noGrp="1"/>
          </p:cNvSpPr>
          <p:nvPr>
            <p:ph type="dt" sz="half" idx="10"/>
          </p:nvPr>
        </p:nvSpPr>
        <p:spPr/>
        <p:txBody>
          <a:bodyPr/>
          <a:lstStyle/>
          <a:p>
            <a:fld id="{4B759A91-F69F-2440-B9EC-98D43C5C3862}" type="datetimeFigureOut">
              <a:rPr lang="nl-NL" smtClean="0"/>
              <a:pPr/>
              <a:t>20-10-2014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B759A91-F69F-2440-B9EC-98D43C5C3862}" type="datetimeFigureOut">
              <a:rPr lang="nl-NL" smtClean="0"/>
              <a:pPr/>
              <a:t>20-10-2014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4B759A91-F69F-2440-B9EC-98D43C5C3862}" type="datetimeFigureOut">
              <a:rPr lang="nl-NL" smtClean="0"/>
              <a:pPr/>
              <a:t>20-10-2014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4B759A91-F69F-2440-B9EC-98D43C5C3862}" type="datetimeFigureOut">
              <a:rPr lang="nl-NL" smtClean="0"/>
              <a:pPr/>
              <a:t>20-10-2014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59A91-F69F-2440-B9EC-98D43C5C3862}" type="datetimeFigureOut">
              <a:rPr lang="nl-NL" smtClean="0"/>
              <a:pPr/>
              <a:t>20-10-2014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01EEA-ED29-8346-8822-3B6D9854D8B9}"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a:stretch>
            <a:fillRect/>
          </a:stretch>
        </p:blipFill>
        <p:spPr>
          <a:xfrm>
            <a:off x="485207" y="413797"/>
            <a:ext cx="8305198" cy="5522073"/>
          </a:xfrm>
          <a:prstGeom prst="rect">
            <a:avLst/>
          </a:prstGeom>
        </p:spPr>
      </p:pic>
      <p:graphicFrame>
        <p:nvGraphicFramePr>
          <p:cNvPr id="9" name="Tabel 8"/>
          <p:cNvGraphicFramePr>
            <a:graphicFrameLocks noGrp="1"/>
          </p:cNvGraphicFramePr>
          <p:nvPr/>
        </p:nvGraphicFramePr>
        <p:xfrm>
          <a:off x="101025" y="6301985"/>
          <a:ext cx="9042975" cy="45720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24 VERHUIZEN</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Verhuizen betekent in een ander huis gaan wonen</a:t>
                      </a:r>
                      <a:endParaRPr lang="nl-NL" b="0" dirty="0">
                        <a:solidFill>
                          <a:srgbClr val="000000"/>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Verhuizen</a:t>
                      </a: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637032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stad</a:t>
                      </a:r>
                      <a:endParaRPr lang="nl-NL" sz="1600" dirty="0"/>
                    </a:p>
                  </a:txBody>
                  <a:tcPr/>
                </a:tc>
                <a:tc>
                  <a:txBody>
                    <a:bodyPr/>
                    <a:lstStyle/>
                    <a:p>
                      <a:r>
                        <a:rPr lang="nl-NL" sz="1600" dirty="0" smtClean="0"/>
                        <a:t>Hier zie je een foto van een stad. In de stad staan veel gebouwen heel dicht bij elkaar en is er veel te doen.    Wat is dit?</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Hoeveel gebouwen tel je op de foto? </a:t>
                      </a:r>
                      <a:r>
                        <a:rPr lang="nl-NL" sz="1600" baseline="0" dirty="0" smtClean="0"/>
                        <a:t> </a:t>
                      </a:r>
                      <a:r>
                        <a:rPr lang="nl-NL" sz="1600" dirty="0" smtClean="0">
                          <a:sym typeface="Wingdings"/>
                        </a:rPr>
                        <a:t> </a:t>
                      </a:r>
                      <a:r>
                        <a:rPr lang="nl-NL" sz="1600" i="1" dirty="0" smtClean="0">
                          <a:sym typeface="Wingdings"/>
                        </a:rPr>
                        <a:t>(Ongeveer)</a:t>
                      </a:r>
                      <a:r>
                        <a:rPr lang="nl-NL" sz="1600" i="1" baseline="0" dirty="0" smtClean="0">
                          <a:sym typeface="Wingdings"/>
                        </a:rPr>
                        <a:t> 11</a:t>
                      </a:r>
                      <a:endParaRPr lang="nl-NL" sz="1600" i="1" dirty="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stad</a:t>
                      </a:r>
                      <a:endParaRPr lang="nl-NL" sz="1600" dirty="0"/>
                    </a:p>
                  </a:txBody>
                  <a:tcPr/>
                </a:tc>
                <a:tc>
                  <a:txBody>
                    <a:bodyPr/>
                    <a:lstStyle/>
                    <a:p>
                      <a:r>
                        <a:rPr lang="nl-NL" sz="1600" dirty="0" smtClean="0"/>
                        <a:t>Hier zie je een foto van een stad. In de stad staan veel gebouwen heel dicht bij elkaar en is er veel te doen.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Rond</a:t>
                      </a:r>
                      <a:r>
                        <a:rPr lang="nl-NL" sz="1600" baseline="0" dirty="0" smtClean="0"/>
                        <a:t> het huisje van ons verhaal komen er veel gebouwen. Het wordt een stad.</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zie je op deze foto? </a:t>
                      </a:r>
                      <a:r>
                        <a:rPr lang="nl-NL" sz="1600" dirty="0" smtClean="0">
                          <a:sym typeface="Wingdings"/>
                        </a:rPr>
                        <a:t> </a:t>
                      </a:r>
                      <a:r>
                        <a:rPr lang="nl-NL" sz="1600" i="1" dirty="0" smtClean="0"/>
                        <a:t>De stad.</a:t>
                      </a:r>
                    </a:p>
                    <a:p>
                      <a:r>
                        <a:rPr lang="nl-NL" sz="1600" i="0" dirty="0" smtClean="0"/>
                        <a:t>Als je op een plaats bent met heel veel gebouwen bij elkaar, niet alleen huizen, maar ook winkels, scholen hoe noem je dat dan? </a:t>
                      </a:r>
                      <a:r>
                        <a:rPr lang="nl-NL" sz="1600" dirty="0" smtClean="0">
                          <a:sym typeface="Wingdings"/>
                        </a:rPr>
                        <a:t> </a:t>
                      </a:r>
                      <a:r>
                        <a:rPr lang="nl-NL" sz="1600" i="1" dirty="0" smtClean="0"/>
                        <a:t>Een stad.</a:t>
                      </a:r>
                    </a:p>
                    <a:p>
                      <a:r>
                        <a:rPr lang="nl-NL" sz="1600" i="0" dirty="0" smtClean="0"/>
                        <a:t>Wat zie je allemaal in de stad? </a:t>
                      </a:r>
                      <a:r>
                        <a:rPr lang="nl-NL" sz="1600" dirty="0" smtClean="0">
                          <a:sym typeface="Wingdings"/>
                        </a:rPr>
                        <a:t> </a:t>
                      </a:r>
                      <a:r>
                        <a:rPr lang="nl-NL" sz="1600" i="1" dirty="0" smtClean="0"/>
                        <a:t>Heel veel gebouwen. </a:t>
                      </a:r>
                    </a:p>
                    <a:p>
                      <a:r>
                        <a:rPr lang="nl-NL" sz="1600" i="0" dirty="0" smtClean="0"/>
                        <a:t>Hoe weet je dat dit een stad is? </a:t>
                      </a:r>
                      <a:r>
                        <a:rPr lang="nl-NL" sz="1600" dirty="0" smtClean="0">
                          <a:sym typeface="Wingdings"/>
                        </a:rPr>
                        <a:t> </a:t>
                      </a:r>
                      <a:r>
                        <a:rPr lang="nl-NL" sz="1600" i="1" dirty="0" smtClean="0"/>
                        <a:t>Er zijn heel veel gebouwen.</a:t>
                      </a:r>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was er al eens in een stad? Wat heb je daar gedaan?</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stad</a:t>
                      </a:r>
                      <a:endParaRPr lang="nl-NL" sz="1600" dirty="0"/>
                    </a:p>
                  </a:txBody>
                  <a:tcPr/>
                </a:tc>
                <a:tc>
                  <a:txBody>
                    <a:bodyPr/>
                    <a:lstStyle/>
                    <a:p>
                      <a:r>
                        <a:rPr lang="nl-NL" sz="1600" dirty="0" smtClean="0"/>
                        <a:t>Hier zie je een foto van een stad. In de stad staan veel gebouwen heel dicht bij elkaar en is er veel te doen.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zie je op deze foto? </a:t>
                      </a:r>
                      <a:r>
                        <a:rPr lang="nl-NL" sz="1600" dirty="0" smtClean="0">
                          <a:sym typeface="Wingdings"/>
                        </a:rPr>
                        <a:t> </a:t>
                      </a:r>
                      <a:r>
                        <a:rPr lang="nl-NL" sz="1600" i="1" dirty="0" smtClean="0"/>
                        <a:t>De stad.</a:t>
                      </a:r>
                    </a:p>
                    <a:p>
                      <a:r>
                        <a:rPr lang="nl-NL" sz="1600" i="0" dirty="0" smtClean="0"/>
                        <a:t>Als je op een plaats bent met heel veel gebouwen bij elkaar, niet alleen huizen, maar ook winkels, scholen hoe noem je dat dan? </a:t>
                      </a:r>
                      <a:r>
                        <a:rPr lang="nl-NL" sz="1600" dirty="0" smtClean="0">
                          <a:sym typeface="Wingdings"/>
                        </a:rPr>
                        <a:t> </a:t>
                      </a:r>
                      <a:r>
                        <a:rPr lang="nl-NL" sz="1600" i="1" dirty="0" smtClean="0"/>
                        <a:t>Een stad.</a:t>
                      </a:r>
                    </a:p>
                    <a:p>
                      <a:r>
                        <a:rPr lang="nl-NL" sz="1600" i="0" dirty="0" smtClean="0"/>
                        <a:t>Wat zie je allemaal in de stad? </a:t>
                      </a:r>
                      <a:r>
                        <a:rPr lang="nl-NL" sz="1600" dirty="0" smtClean="0">
                          <a:sym typeface="Wingdings"/>
                        </a:rPr>
                        <a:t> </a:t>
                      </a:r>
                      <a:r>
                        <a:rPr lang="nl-NL" sz="1600" i="1" dirty="0" smtClean="0"/>
                        <a:t>Heel veel gebouwen. </a:t>
                      </a:r>
                    </a:p>
                    <a:p>
                      <a:r>
                        <a:rPr lang="nl-NL" sz="1600" i="0" dirty="0" smtClean="0"/>
                        <a:t>Hoe weet je dat dit een stad is? </a:t>
                      </a:r>
                      <a:r>
                        <a:rPr lang="nl-NL" sz="1600" dirty="0" smtClean="0">
                          <a:sym typeface="Wingdings"/>
                        </a:rPr>
                        <a:t> </a:t>
                      </a:r>
                      <a:r>
                        <a:rPr lang="nl-NL" sz="1600" i="1" dirty="0" smtClean="0"/>
                        <a:t>Er zijn heel veel gebouwen.</a:t>
                      </a:r>
                    </a:p>
                  </a:txBody>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a:stretch>
            <a:fillRect/>
          </a:stretch>
        </p:blipFill>
        <p:spPr>
          <a:xfrm>
            <a:off x="760691" y="214314"/>
            <a:ext cx="7694982" cy="5771237"/>
          </a:xfrm>
          <a:prstGeom prst="rect">
            <a:avLst/>
          </a:prstGeom>
        </p:spPr>
      </p:pic>
      <p:graphicFrame>
        <p:nvGraphicFramePr>
          <p:cNvPr id="9" name="Tabel 8"/>
          <p:cNvGraphicFramePr>
            <a:graphicFrameLocks noGrp="1"/>
          </p:cNvGraphicFramePr>
          <p:nvPr/>
        </p:nvGraphicFramePr>
        <p:xfrm>
          <a:off x="101025" y="6153530"/>
          <a:ext cx="9042975" cy="640080"/>
        </p:xfrm>
        <a:graphic>
          <a:graphicData uri="http://schemas.openxmlformats.org/drawingml/2006/table">
            <a:tbl>
              <a:tblPr firstRow="1" bandRow="1">
                <a:tableStyleId>{7E9639D4-E3E2-4D34-9284-5A2195B3D0D7}</a:tableStyleId>
              </a:tblPr>
              <a:tblGrid>
                <a:gridCol w="1878285"/>
                <a:gridCol w="5756493"/>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rPr>
                        <a:t>29 HET PLATTELAND</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Op het platteland vind je heel veel natuur: bomen, gras, weiden, bos, ... Er zijn weinig gebouwen. </a:t>
                      </a:r>
                      <a:endParaRPr lang="nl-NL" b="0" dirty="0">
                        <a:solidFill>
                          <a:srgbClr val="000000"/>
                        </a:solidFill>
                        <a:latin typeface="Comic Sans MS"/>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Verhuizen</a:t>
                      </a:r>
                    </a:p>
                    <a:p>
                      <a:pPr algn="r"/>
                      <a:r>
                        <a:rPr lang="nl-NL" sz="1200" b="0" dirty="0"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19775696"/>
              </p:ext>
            </p:extLst>
          </p:nvPr>
        </p:nvGraphicFramePr>
        <p:xfrm>
          <a:off x="214422" y="197967"/>
          <a:ext cx="8755356" cy="637032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platteland</a:t>
                      </a:r>
                      <a:endParaRPr lang="nl-NL" sz="1600" dirty="0"/>
                    </a:p>
                  </a:txBody>
                  <a:tcPr/>
                </a:tc>
                <a:tc>
                  <a:txBody>
                    <a:bodyPr/>
                    <a:lstStyle/>
                    <a:p>
                      <a:r>
                        <a:rPr lang="nl-NL" sz="1600" dirty="0" smtClean="0"/>
                        <a:t>Kijk, hier zie je het platteland. Op het platteland vind je heel veel natuur: bomen, gras, weiden, bos, ... Er zijn weinig gebouwen. Wat</a:t>
                      </a:r>
                      <a:r>
                        <a:rPr lang="nl-NL" sz="1600" baseline="0" dirty="0" smtClean="0"/>
                        <a:t> zie je op </a:t>
                      </a:r>
                      <a:r>
                        <a:rPr lang="nl-NL" sz="1600" baseline="0" smtClean="0"/>
                        <a:t>deze foto?</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Wat zie je hier op deze foto? </a:t>
                      </a:r>
                      <a:r>
                        <a:rPr lang="nl-NL" sz="1600" dirty="0" smtClean="0">
                          <a:sym typeface="Wingdings"/>
                        </a:rPr>
                        <a:t> </a:t>
                      </a:r>
                      <a:r>
                        <a:rPr lang="nl-NL" sz="1600" i="1" dirty="0" smtClean="0"/>
                        <a:t>Gras </a:t>
                      </a:r>
                    </a:p>
                    <a:p>
                      <a:r>
                        <a:rPr lang="nl-NL" sz="1600" dirty="0" smtClean="0"/>
                        <a:t>Inderdaad, op het platteland vind je veel groen, zoals gras. </a:t>
                      </a:r>
                      <a:endParaRPr lang="nl-NL" sz="1600" i="1" dirty="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platteland</a:t>
                      </a:r>
                      <a:endParaRPr lang="nl-NL" sz="1600" dirty="0"/>
                    </a:p>
                  </a:txBody>
                  <a:tcPr/>
                </a:tc>
                <a:tc>
                  <a:txBody>
                    <a:bodyPr/>
                    <a:lstStyle/>
                    <a:p>
                      <a:r>
                        <a:rPr lang="nl-NL" sz="1600" dirty="0" smtClean="0"/>
                        <a:t>Kijk, hier zie je het platteland. Op het platteland vind je heel veel natuur: bomen, gras, weiden, bos, ... Er zijn weinig gebouwen.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Het huisje van ons verhaal verhuist</a:t>
                      </a:r>
                      <a:r>
                        <a:rPr lang="nl-NL" sz="1600" baseline="0" dirty="0" smtClean="0"/>
                        <a:t> op het einde naar het platteland, waar het tussen de bomen en de bloemen staat.</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zie je op deze foto? Het platteland of de stad? </a:t>
                      </a:r>
                      <a:r>
                        <a:rPr lang="nl-NL" sz="1600" dirty="0" smtClean="0">
                          <a:sym typeface="Wingdings"/>
                        </a:rPr>
                        <a:t> </a:t>
                      </a:r>
                      <a:r>
                        <a:rPr lang="nl-NL" sz="1600" i="1" dirty="0" smtClean="0"/>
                        <a:t>Het platteland</a:t>
                      </a:r>
                    </a:p>
                    <a:p>
                      <a:r>
                        <a:rPr lang="nl-NL" sz="1600" i="0" dirty="0" smtClean="0"/>
                        <a:t>Als je op een plaats bent waar er heel veel groen is, hoe noem je dat dan? </a:t>
                      </a:r>
                      <a:r>
                        <a:rPr lang="nl-NL" sz="1600" i="1" dirty="0" smtClean="0">
                          <a:sym typeface="Wingdings"/>
                        </a:rPr>
                        <a:t> </a:t>
                      </a:r>
                      <a:r>
                        <a:rPr lang="nl-NL" sz="1600" i="1" dirty="0" smtClean="0"/>
                        <a:t>Het platteland.</a:t>
                      </a:r>
                    </a:p>
                    <a:p>
                      <a:r>
                        <a:rPr lang="nl-NL" sz="1600" i="0" dirty="0" smtClean="0"/>
                        <a:t>Wat zie je allemaal op het platteland? </a:t>
                      </a:r>
                      <a:r>
                        <a:rPr lang="nl-NL" sz="1600" dirty="0" smtClean="0">
                          <a:sym typeface="Wingdings"/>
                        </a:rPr>
                        <a:t> </a:t>
                      </a:r>
                      <a:r>
                        <a:rPr lang="nl-NL" sz="1600" i="1" dirty="0" smtClean="0"/>
                        <a:t>Veel groen. Bomen. Gras. Natuur.</a:t>
                      </a:r>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was er al eens op het platteland?</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platteland</a:t>
                      </a:r>
                      <a:endParaRPr lang="nl-NL" sz="1600" dirty="0"/>
                    </a:p>
                  </a:txBody>
                  <a:tcPr/>
                </a:tc>
                <a:tc>
                  <a:txBody>
                    <a:bodyPr/>
                    <a:lstStyle/>
                    <a:p>
                      <a:r>
                        <a:rPr lang="nl-NL" sz="1600" dirty="0" smtClean="0"/>
                        <a:t>Kijk, hier zie je appartementen. Als er in een groot huis heel veel mensen wonen, dan is het verdeeld in verschillende appartementen.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zie je op deze foto? Het platteland of de stad? </a:t>
                      </a:r>
                      <a:r>
                        <a:rPr lang="nl-NL" sz="1600" dirty="0" smtClean="0">
                          <a:sym typeface="Wingdings"/>
                        </a:rPr>
                        <a:t> </a:t>
                      </a:r>
                      <a:r>
                        <a:rPr lang="nl-NL" sz="1600" i="1" dirty="0" smtClean="0"/>
                        <a:t>Het platteland</a:t>
                      </a:r>
                    </a:p>
                    <a:p>
                      <a:r>
                        <a:rPr lang="nl-NL" sz="1600" i="0" dirty="0" smtClean="0"/>
                        <a:t>Als je op een plaats bent waar er heel veel groen is, hoe noem je dat dan? </a:t>
                      </a:r>
                      <a:r>
                        <a:rPr lang="nl-NL" sz="1600" i="1" dirty="0" smtClean="0">
                          <a:sym typeface="Wingdings"/>
                        </a:rPr>
                        <a:t> </a:t>
                      </a:r>
                      <a:r>
                        <a:rPr lang="nl-NL" sz="1600" i="1" dirty="0" smtClean="0"/>
                        <a:t>Het platteland.</a:t>
                      </a:r>
                    </a:p>
                    <a:p>
                      <a:r>
                        <a:rPr lang="nl-NL" sz="1600" i="0" dirty="0" smtClean="0"/>
                        <a:t>Wat zie je allemaal op het platteland? </a:t>
                      </a:r>
                      <a:r>
                        <a:rPr lang="nl-NL" sz="1600" dirty="0" smtClean="0">
                          <a:sym typeface="Wingdings"/>
                        </a:rPr>
                        <a:t> </a:t>
                      </a:r>
                      <a:r>
                        <a:rPr lang="nl-NL" sz="1600" i="1" dirty="0" smtClean="0"/>
                        <a:t>Veel groen. Bomen. Gras. Natuur.</a:t>
                      </a:r>
                    </a:p>
                  </a:txBody>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202872507"/>
              </p:ext>
            </p:extLst>
          </p:nvPr>
        </p:nvGraphicFramePr>
        <p:xfrm>
          <a:off x="214422" y="197967"/>
          <a:ext cx="8755356" cy="637032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1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verhuizen</a:t>
                      </a:r>
                      <a:endParaRPr lang="nl-NL" sz="1600" dirty="0"/>
                    </a:p>
                  </a:txBody>
                  <a:tcPr/>
                </a:tc>
                <a:tc>
                  <a:txBody>
                    <a:bodyPr/>
                    <a:lstStyle/>
                    <a:p>
                      <a:r>
                        <a:rPr lang="nl-NL" sz="1600" dirty="0" smtClean="0"/>
                        <a:t>Kijk, op deze foto zie je verhuizen. Verhuizen betekent dat je in een ander huis gaat wonen. Op deze foto zijn er mensen aan het verhuizen. Ze nemen al hun spullen mee. Wat zie je op de foto? </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smtClean="0"/>
                        <a:t>Hoe verhuizen de mensen van het ene huis naar het andere huis? Met de fiets? Met de auto? Of iets anders? </a:t>
                      </a:r>
                      <a:r>
                        <a:rPr lang="nl-NL" sz="1600" smtClean="0">
                          <a:sym typeface="Wingdings"/>
                        </a:rPr>
                        <a:t> </a:t>
                      </a:r>
                      <a:r>
                        <a:rPr lang="nl-NL" sz="1600" i="1" smtClean="0"/>
                        <a:t>Met een vrachtwagen </a:t>
                      </a:r>
                      <a:endParaRPr lang="nl-NL" sz="1600" i="1" dirty="0"/>
                    </a:p>
                  </a:txBody>
                  <a:tcPr/>
                </a:tc>
              </a:tr>
              <a:tr h="309900">
                <a:tc>
                  <a:txBody>
                    <a:bodyPr/>
                    <a:lstStyle/>
                    <a:p>
                      <a:r>
                        <a:rPr lang="nl-NL" sz="1600" b="1" dirty="0" smtClean="0">
                          <a:solidFill>
                            <a:srgbClr val="FFFFFF"/>
                          </a:solidFill>
                        </a:rPr>
                        <a:t>Dag 1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verhuizen</a:t>
                      </a:r>
                      <a:endParaRPr lang="nl-NL" sz="1600" dirty="0"/>
                    </a:p>
                  </a:txBody>
                  <a:tcPr/>
                </a:tc>
                <a:tc>
                  <a:txBody>
                    <a:bodyPr/>
                    <a:lstStyle/>
                    <a:p>
                      <a:r>
                        <a:rPr lang="nl-NL" sz="1600" dirty="0" smtClean="0"/>
                        <a:t>Verhuizen betekent dat je in een ander huis gaat wonen. Op deze foto zijn er mensen aan het verhuizen. Ze nemen al hun spullen mee.</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Ook Sander in het verhaal moest verhuizen.</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betekent verhuizen</a:t>
                      </a:r>
                      <a:r>
                        <a:rPr lang="nl-NL" sz="1600" i="1" dirty="0" smtClean="0"/>
                        <a:t>? </a:t>
                      </a:r>
                      <a:r>
                        <a:rPr lang="nl-NL" sz="1600" dirty="0" smtClean="0">
                          <a:sym typeface="Wingdings"/>
                        </a:rPr>
                        <a:t> </a:t>
                      </a:r>
                      <a:r>
                        <a:rPr lang="nl-NL" sz="1600" i="1" dirty="0" smtClean="0"/>
                        <a:t>In een ander huis gaan wonen</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zie je hier op deze prent? </a:t>
                      </a:r>
                      <a:r>
                        <a:rPr lang="nl-NL" sz="1600" dirty="0" smtClean="0">
                          <a:sym typeface="Wingdings"/>
                        </a:rPr>
                        <a:t> </a:t>
                      </a:r>
                      <a:r>
                        <a:rPr lang="nl-NL" sz="1600" i="1" dirty="0" smtClean="0"/>
                        <a:t>Verhuizen</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Waarvoor dient de vrachtwagen op de prent? </a:t>
                      </a:r>
                      <a:r>
                        <a:rPr lang="nl-NL" sz="1600" dirty="0" smtClean="0">
                          <a:sym typeface="Wingdings"/>
                        </a:rPr>
                        <a:t> </a:t>
                      </a:r>
                      <a:r>
                        <a:rPr lang="nl-NL" sz="1600" i="1" dirty="0" smtClean="0"/>
                        <a:t>Om te verhuizen</a:t>
                      </a:r>
                    </a:p>
                    <a:p>
                      <a:r>
                        <a:rPr lang="nl-NL" sz="1600" i="0" dirty="0" smtClean="0"/>
                        <a:t>Waarvoor dienen de dozen op de prent? </a:t>
                      </a:r>
                      <a:r>
                        <a:rPr lang="nl-NL" sz="1600" dirty="0" smtClean="0">
                          <a:sym typeface="Wingdings"/>
                        </a:rPr>
                        <a:t> </a:t>
                      </a:r>
                      <a:r>
                        <a:rPr lang="nl-NL" sz="1600" i="1" dirty="0" smtClean="0"/>
                        <a:t>Om te verhuizen</a:t>
                      </a:r>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heeft er al eens een verhuis gezien?</a:t>
                      </a:r>
                      <a:endParaRPr lang="nl-NL" sz="1600" dirty="0"/>
                    </a:p>
                  </a:txBody>
                  <a:tcPr/>
                </a:tc>
              </a:tr>
              <a:tr h="309900">
                <a:tc>
                  <a:txBody>
                    <a:bodyPr/>
                    <a:lstStyle/>
                    <a:p>
                      <a:r>
                        <a:rPr lang="nl-NL" sz="1600" b="1" dirty="0" smtClean="0">
                          <a:solidFill>
                            <a:srgbClr val="FFFFFF"/>
                          </a:solidFill>
                        </a:rPr>
                        <a:t>Dag 2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verhuizen</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Verhuizen betekent dat je in een ander huis gaat wonen. Op deze foto zijn er mensen aan het verhuizen. Ze nemen al hun spullen mee.</a:t>
                      </a:r>
                    </a:p>
                  </a:txBody>
                  <a:tcPr/>
                </a:tc>
              </a:tr>
              <a:tr h="309900">
                <a:tc>
                  <a:txBody>
                    <a:bodyPr/>
                    <a:lstStyle/>
                    <a:p>
                      <a:r>
                        <a:rPr lang="nl-NL" sz="1600" dirty="0" smtClean="0"/>
                        <a:t>Eenvoudige vragen</a:t>
                      </a:r>
                      <a:endParaRPr lang="nl-NL" sz="1600" dirty="0"/>
                    </a:p>
                  </a:txBody>
                  <a:tcPr/>
                </a:tc>
                <a:tc>
                  <a:txBody>
                    <a:bodyPr/>
                    <a:lstStyle/>
                    <a:p>
                      <a:r>
                        <a:rPr lang="nl-NL" sz="1600" i="0" dirty="0" smtClean="0"/>
                        <a:t>Wat betekent verhuizen</a:t>
                      </a:r>
                      <a:r>
                        <a:rPr lang="nl-NL" sz="1600" i="1" dirty="0" smtClean="0"/>
                        <a:t>? </a:t>
                      </a:r>
                      <a:r>
                        <a:rPr lang="nl-NL" sz="1600" dirty="0" smtClean="0">
                          <a:sym typeface="Wingdings"/>
                        </a:rPr>
                        <a:t> </a:t>
                      </a:r>
                      <a:r>
                        <a:rPr lang="nl-NL" sz="1600" i="1" dirty="0" smtClean="0"/>
                        <a:t>In een ander huis gaan wonen</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Wat zie je hier op deze prent? </a:t>
                      </a:r>
                      <a:r>
                        <a:rPr lang="nl-NL" sz="1600" dirty="0" smtClean="0">
                          <a:sym typeface="Wingdings"/>
                        </a:rPr>
                        <a:t> </a:t>
                      </a:r>
                      <a:r>
                        <a:rPr lang="nl-NL" sz="1600" i="1" dirty="0" smtClean="0"/>
                        <a:t>Verhuizen</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Waarvoor dient de vrachtwagen op de prent? </a:t>
                      </a:r>
                      <a:r>
                        <a:rPr lang="nl-NL" sz="1600" dirty="0" smtClean="0">
                          <a:sym typeface="Wingdings"/>
                        </a:rPr>
                        <a:t> </a:t>
                      </a:r>
                      <a:r>
                        <a:rPr lang="nl-NL" sz="1600" i="1" dirty="0" smtClean="0"/>
                        <a:t>Om te verhuizen</a:t>
                      </a:r>
                    </a:p>
                    <a:p>
                      <a:r>
                        <a:rPr lang="nl-NL" sz="1600" i="0" dirty="0" smtClean="0"/>
                        <a:t>Waarvoor dienen de dozen op de prent? </a:t>
                      </a:r>
                      <a:r>
                        <a:rPr lang="nl-NL" sz="1600" dirty="0" smtClean="0">
                          <a:sym typeface="Wingdings"/>
                        </a:rPr>
                        <a:t> </a:t>
                      </a:r>
                      <a:r>
                        <a:rPr lang="nl-NL" sz="1600" i="1" dirty="0" smtClean="0"/>
                        <a:t>Om te verhuizen</a:t>
                      </a:r>
                    </a:p>
                  </a:txBody>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stretch>
            <a:fillRect/>
          </a:stretch>
        </p:blipFill>
        <p:spPr>
          <a:xfrm>
            <a:off x="508000" y="0"/>
            <a:ext cx="7887573" cy="5928004"/>
          </a:xfrm>
          <a:prstGeom prst="rect">
            <a:avLst/>
          </a:prstGeom>
        </p:spPr>
      </p:pic>
      <p:graphicFrame>
        <p:nvGraphicFramePr>
          <p:cNvPr id="10" name="Tabel 9"/>
          <p:cNvGraphicFramePr>
            <a:graphicFrameLocks noGrp="1"/>
          </p:cNvGraphicFramePr>
          <p:nvPr/>
        </p:nvGraphicFramePr>
        <p:xfrm>
          <a:off x="101025" y="5922600"/>
          <a:ext cx="9042975" cy="914399"/>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rPr>
                        <a:t>25 HET</a:t>
                      </a:r>
                      <a:r>
                        <a:rPr lang="nl-NL" b="1" baseline="0" dirty="0" smtClean="0">
                          <a:solidFill>
                            <a:srgbClr val="000000"/>
                          </a:solidFill>
                        </a:rPr>
                        <a:t> APPARTEMENT</a:t>
                      </a:r>
                      <a:endParaRPr lang="nl-NL" b="1" dirty="0" smtClean="0">
                        <a:solidFill>
                          <a:srgbClr val="000000"/>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BE" b="0" dirty="0" smtClean="0">
                          <a:solidFill>
                            <a:srgbClr val="000000"/>
                          </a:solidFill>
                        </a:rPr>
                        <a:t>Als er in een groot huis veel mensen wonen, dan is het verdeeld in appartementen. In elk appartement woont een familie. </a:t>
                      </a:r>
                      <a:endParaRPr lang="nl-NL" b="0" dirty="0">
                        <a:solidFill>
                          <a:srgbClr val="000000"/>
                        </a:solidFill>
                        <a:latin typeface="Comic Sans MS"/>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Verhuizen</a:t>
                      </a: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103254930"/>
              </p:ext>
            </p:extLst>
          </p:nvPr>
        </p:nvGraphicFramePr>
        <p:xfrm>
          <a:off x="214422" y="197967"/>
          <a:ext cx="8755356" cy="661416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1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appartement</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appartementen. Als er in een groot huis heel veel mensen wonen, dan is het verdeeld in verschillende appartementen. In elk</a:t>
                      </a:r>
                      <a:r>
                        <a:rPr lang="nl-NL" sz="1600" baseline="0" dirty="0" smtClean="0"/>
                        <a:t> </a:t>
                      </a:r>
                      <a:r>
                        <a:rPr lang="nl-NL" sz="1600" dirty="0" smtClean="0"/>
                        <a:t>appartement</a:t>
                      </a:r>
                      <a:r>
                        <a:rPr lang="nl-NL" sz="1600" baseline="0" dirty="0" smtClean="0"/>
                        <a:t> woont een familie. </a:t>
                      </a:r>
                      <a:r>
                        <a:rPr lang="nl-NL" sz="1600" dirty="0" smtClean="0"/>
                        <a:t>Wat zie</a:t>
                      </a:r>
                      <a:r>
                        <a:rPr lang="nl-NL" sz="1600" baseline="0" dirty="0" smtClean="0"/>
                        <a:t> je op deze foto?</a:t>
                      </a:r>
                      <a:endParaRPr lang="nl-NL" sz="1600" dirty="0" smtClean="0"/>
                    </a:p>
                  </a:txBody>
                  <a:tcPr/>
                </a:tc>
              </a:tr>
              <a:tr h="175512">
                <a:tc>
                  <a:txBody>
                    <a:bodyPr/>
                    <a:lstStyle/>
                    <a:p>
                      <a:r>
                        <a:rPr lang="nl-NL" sz="1600" dirty="0" smtClean="0"/>
                        <a:t>Vraag over prent</a:t>
                      </a:r>
                      <a:endParaRPr lang="nl-NL" sz="1600" dirty="0"/>
                    </a:p>
                  </a:txBody>
                  <a:tcPr/>
                </a:tc>
                <a:tc>
                  <a:txBody>
                    <a:bodyPr/>
                    <a:lstStyle/>
                    <a:p>
                      <a:r>
                        <a:rPr lang="nl-NL" sz="1600" dirty="0" smtClean="0"/>
                        <a:t>Waar is de deur van het appartementsgebouw? </a:t>
                      </a:r>
                      <a:r>
                        <a:rPr lang="nl-NL" sz="1600" dirty="0" smtClean="0">
                          <a:sym typeface="Wingdings"/>
                        </a:rPr>
                        <a:t> </a:t>
                      </a:r>
                      <a:r>
                        <a:rPr lang="nl-NL" sz="1600" i="1" dirty="0" smtClean="0"/>
                        <a:t>Hier </a:t>
                      </a:r>
                      <a:endParaRPr lang="nl-NL" sz="1600" i="1" dirty="0"/>
                    </a:p>
                  </a:txBody>
                  <a:tcPr/>
                </a:tc>
              </a:tr>
              <a:tr h="309900">
                <a:tc>
                  <a:txBody>
                    <a:bodyPr/>
                    <a:lstStyle/>
                    <a:p>
                      <a:r>
                        <a:rPr lang="nl-NL" sz="1600" b="1" dirty="0" smtClean="0">
                          <a:solidFill>
                            <a:srgbClr val="FFFFFF"/>
                          </a:solidFill>
                        </a:rPr>
                        <a:t>Dag 1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appartement</a:t>
                      </a:r>
                      <a:endParaRPr lang="nl-NL" sz="1600" dirty="0"/>
                    </a:p>
                  </a:txBody>
                  <a:tcPr/>
                </a:tc>
                <a:tc>
                  <a:txBody>
                    <a:bodyPr/>
                    <a:lstStyle/>
                    <a:p>
                      <a:r>
                        <a:rPr lang="nl-NL" sz="1600" dirty="0" smtClean="0"/>
                        <a:t>Kijk, hier zie je appartementen. Als er in een groot huis heel veel mensen wonen, dan is het verdeeld in verschillende appartementen. In elk</a:t>
                      </a:r>
                      <a:r>
                        <a:rPr lang="nl-NL" sz="1600" baseline="0" dirty="0" smtClean="0"/>
                        <a:t> </a:t>
                      </a:r>
                      <a:r>
                        <a:rPr lang="nl-NL" sz="1600" dirty="0" smtClean="0"/>
                        <a:t>appartement</a:t>
                      </a:r>
                      <a:r>
                        <a:rPr lang="nl-NL" sz="1600" baseline="0" dirty="0" smtClean="0"/>
                        <a:t> woont een familie.</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Ook Sander in het verhaal gaat in een appartement wonen.</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zie je hier</a:t>
                      </a:r>
                      <a:r>
                        <a:rPr lang="nl-NL" sz="1600" i="1" dirty="0" smtClean="0"/>
                        <a:t>? </a:t>
                      </a:r>
                      <a:r>
                        <a:rPr lang="nl-NL" sz="1600" dirty="0" smtClean="0">
                          <a:sym typeface="Wingdings"/>
                        </a:rPr>
                        <a:t> </a:t>
                      </a:r>
                      <a:r>
                        <a:rPr lang="nl-NL" sz="1600" i="1" dirty="0" smtClean="0"/>
                        <a:t>Appartementen</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Waarin gaat Sander</a:t>
                      </a:r>
                      <a:r>
                        <a:rPr lang="nl-NL" sz="1600" baseline="0" dirty="0" smtClean="0"/>
                        <a:t> wonen? </a:t>
                      </a:r>
                      <a:r>
                        <a:rPr lang="nl-NL" sz="1600" dirty="0" smtClean="0">
                          <a:sym typeface="Wingdings"/>
                        </a:rPr>
                        <a:t> </a:t>
                      </a:r>
                      <a:r>
                        <a:rPr lang="nl-NL" sz="1600" i="1" dirty="0" smtClean="0">
                          <a:sym typeface="Wingdings"/>
                        </a:rPr>
                        <a:t>In</a:t>
                      </a:r>
                      <a:r>
                        <a:rPr lang="nl-NL" sz="1600" i="1" baseline="0" dirty="0" smtClean="0">
                          <a:sym typeface="Wingdings"/>
                        </a:rPr>
                        <a:t> een a</a:t>
                      </a:r>
                      <a:r>
                        <a:rPr lang="nl-NL" sz="1600" i="1" dirty="0" smtClean="0"/>
                        <a:t>ppartement</a:t>
                      </a:r>
                      <a:endParaRPr lang="nl-NL"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Als je met meerdere</a:t>
                      </a:r>
                      <a:r>
                        <a:rPr lang="nl-NL" sz="1600" baseline="0" dirty="0" smtClean="0"/>
                        <a:t> families in een groot huis woont, waar woon je dan in</a:t>
                      </a:r>
                      <a:r>
                        <a:rPr lang="nl-NL" sz="1600" dirty="0" smtClean="0"/>
                        <a:t>? </a:t>
                      </a:r>
                      <a:r>
                        <a:rPr lang="nl-NL" sz="1600" dirty="0" smtClean="0">
                          <a:sym typeface="Wingdings"/>
                        </a:rPr>
                        <a:t> </a:t>
                      </a:r>
                      <a:r>
                        <a:rPr lang="nl-NL" sz="1600" i="1" dirty="0" smtClean="0">
                          <a:sym typeface="Wingdings"/>
                        </a:rPr>
                        <a:t>In</a:t>
                      </a:r>
                      <a:r>
                        <a:rPr lang="nl-NL" sz="1600" i="1" baseline="0" dirty="0" smtClean="0">
                          <a:sym typeface="Wingdings"/>
                        </a:rPr>
                        <a:t> een appartement</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was er al eens in een appartement?</a:t>
                      </a:r>
                      <a:endParaRPr lang="nl-NL" sz="1600" dirty="0"/>
                    </a:p>
                  </a:txBody>
                  <a:tcPr/>
                </a:tc>
              </a:tr>
              <a:tr h="309900">
                <a:tc>
                  <a:txBody>
                    <a:bodyPr/>
                    <a:lstStyle/>
                    <a:p>
                      <a:r>
                        <a:rPr lang="nl-NL" sz="1600" b="1" dirty="0" smtClean="0">
                          <a:solidFill>
                            <a:srgbClr val="FFFFFF"/>
                          </a:solidFill>
                        </a:rPr>
                        <a:t>Dag 2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appartement</a:t>
                      </a:r>
                      <a:endParaRPr lang="nl-NL" sz="1600" dirty="0"/>
                    </a:p>
                  </a:txBody>
                  <a:tcPr/>
                </a:tc>
                <a:tc>
                  <a:txBody>
                    <a:bodyPr/>
                    <a:lstStyle/>
                    <a:p>
                      <a:r>
                        <a:rPr lang="nl-NL" sz="1600" dirty="0" smtClean="0"/>
                        <a:t>Kijk, hier zie je appartementen. Als er in een groot huis heel veel mensen wonen, dan is het verdeeld in verschillende appartementen. In elk</a:t>
                      </a:r>
                      <a:r>
                        <a:rPr lang="nl-NL" sz="1600" baseline="0" dirty="0" smtClean="0"/>
                        <a:t> </a:t>
                      </a:r>
                      <a:r>
                        <a:rPr lang="nl-NL" sz="1600" dirty="0" smtClean="0"/>
                        <a:t>appartement</a:t>
                      </a:r>
                      <a:r>
                        <a:rPr lang="nl-NL" sz="1600" baseline="0" dirty="0" smtClean="0"/>
                        <a:t> woont een familie.</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zie je hier</a:t>
                      </a:r>
                      <a:r>
                        <a:rPr lang="nl-NL" sz="1600" i="1" dirty="0" smtClean="0"/>
                        <a:t>? </a:t>
                      </a:r>
                      <a:r>
                        <a:rPr lang="nl-NL" sz="1600" dirty="0" smtClean="0">
                          <a:sym typeface="Wingdings"/>
                        </a:rPr>
                        <a:t> </a:t>
                      </a:r>
                      <a:r>
                        <a:rPr lang="nl-NL" sz="1600" i="1" dirty="0" smtClean="0"/>
                        <a:t>Appartementen</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Waarin gaat Sander</a:t>
                      </a:r>
                      <a:r>
                        <a:rPr lang="nl-NL" sz="1600" baseline="0" dirty="0" smtClean="0"/>
                        <a:t> wonen? </a:t>
                      </a:r>
                      <a:r>
                        <a:rPr lang="nl-NL" sz="1600" dirty="0" smtClean="0">
                          <a:sym typeface="Wingdings"/>
                        </a:rPr>
                        <a:t> </a:t>
                      </a:r>
                      <a:r>
                        <a:rPr lang="nl-NL" sz="1600" i="1" dirty="0" smtClean="0">
                          <a:sym typeface="Wingdings"/>
                        </a:rPr>
                        <a:t>In</a:t>
                      </a:r>
                      <a:r>
                        <a:rPr lang="nl-NL" sz="1600" i="1" baseline="0" dirty="0" smtClean="0">
                          <a:sym typeface="Wingdings"/>
                        </a:rPr>
                        <a:t> een a</a:t>
                      </a:r>
                      <a:r>
                        <a:rPr lang="nl-NL" sz="1600" i="1" dirty="0" smtClean="0"/>
                        <a:t>ppartement</a:t>
                      </a:r>
                      <a:endParaRPr lang="nl-NL"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Als je met meerdere</a:t>
                      </a:r>
                      <a:r>
                        <a:rPr lang="nl-NL" sz="1600" baseline="0" dirty="0" smtClean="0"/>
                        <a:t> families in een groot huis woont, waar woon je dan in</a:t>
                      </a:r>
                      <a:r>
                        <a:rPr lang="nl-NL" sz="1600" dirty="0" smtClean="0"/>
                        <a:t>? </a:t>
                      </a:r>
                      <a:r>
                        <a:rPr lang="nl-NL" sz="1600" dirty="0" smtClean="0">
                          <a:sym typeface="Wingdings"/>
                        </a:rPr>
                        <a:t> </a:t>
                      </a:r>
                      <a:r>
                        <a:rPr lang="nl-NL" sz="1600" i="1" dirty="0" smtClean="0">
                          <a:sym typeface="Wingdings"/>
                        </a:rPr>
                        <a:t>In</a:t>
                      </a:r>
                      <a:r>
                        <a:rPr lang="nl-NL" sz="1600" i="1" baseline="0" dirty="0" smtClean="0">
                          <a:sym typeface="Wingdings"/>
                        </a:rPr>
                        <a:t> een appartement</a:t>
                      </a:r>
                      <a:endParaRPr lang="nl-NL" sz="1600" i="1" dirty="0" smtClean="0"/>
                    </a:p>
                  </a:txBody>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a:stretch>
            <a:fillRect/>
          </a:stretch>
        </p:blipFill>
        <p:spPr>
          <a:xfrm>
            <a:off x="613644" y="282840"/>
            <a:ext cx="8267536" cy="5497911"/>
          </a:xfrm>
          <a:prstGeom prst="rect">
            <a:avLst/>
          </a:prstGeom>
        </p:spPr>
      </p:pic>
      <p:graphicFrame>
        <p:nvGraphicFramePr>
          <p:cNvPr id="9" name="Tabel 8"/>
          <p:cNvGraphicFramePr>
            <a:graphicFrameLocks noGrp="1"/>
          </p:cNvGraphicFramePr>
          <p:nvPr/>
        </p:nvGraphicFramePr>
        <p:xfrm>
          <a:off x="101025" y="6318480"/>
          <a:ext cx="9042975" cy="45720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rPr>
                        <a:t>26 AFBREKEN</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BE" b="0" dirty="0" smtClean="0">
                          <a:solidFill>
                            <a:srgbClr val="000000"/>
                          </a:solidFill>
                        </a:rPr>
                        <a:t>Afbreken betekent hier een huis kapot maken.</a:t>
                      </a:r>
                      <a:endParaRPr lang="nl-NL" b="0" dirty="0">
                        <a:solidFill>
                          <a:srgbClr val="000000"/>
                        </a:solidFill>
                        <a:latin typeface="Comic Sans MS"/>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Verhuizen</a:t>
                      </a: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435351504"/>
              </p:ext>
            </p:extLst>
          </p:nvPr>
        </p:nvGraphicFramePr>
        <p:xfrm>
          <a:off x="214422" y="197967"/>
          <a:ext cx="8755356" cy="515112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1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afbreken</a:t>
                      </a:r>
                      <a:endParaRPr lang="nl-NL" sz="1600" dirty="0"/>
                    </a:p>
                  </a:txBody>
                  <a:tcPr/>
                </a:tc>
                <a:tc>
                  <a:txBody>
                    <a:bodyPr/>
                    <a:lstStyle/>
                    <a:p>
                      <a:r>
                        <a:rPr lang="nl-NL" sz="1600" dirty="0" smtClean="0"/>
                        <a:t>Kijk, dit is een foto van afbreken. Als je een huis afbreekt, dan maak je het kapot.   Wat zie</a:t>
                      </a:r>
                      <a:r>
                        <a:rPr lang="nl-NL" sz="1600" baseline="0" dirty="0" smtClean="0"/>
                        <a:t> je op deze foto?</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Met welke machine breekt de werkman het huis af? </a:t>
                      </a:r>
                      <a:r>
                        <a:rPr lang="nl-NL" sz="1600" i="0" dirty="0" smtClean="0">
                          <a:sym typeface="Wingdings"/>
                        </a:rPr>
                        <a:t> </a:t>
                      </a:r>
                      <a:r>
                        <a:rPr lang="nl-NL" sz="1600" i="1" dirty="0" smtClean="0"/>
                        <a:t>Met een kraanmachine</a:t>
                      </a:r>
                      <a:r>
                        <a:rPr lang="nl-NL" sz="1600" dirty="0" smtClean="0"/>
                        <a:t>. </a:t>
                      </a:r>
                      <a:endParaRPr lang="nl-NL" sz="1600" i="1" dirty="0"/>
                    </a:p>
                  </a:txBody>
                  <a:tcPr/>
                </a:tc>
              </a:tr>
              <a:tr h="309900">
                <a:tc>
                  <a:txBody>
                    <a:bodyPr/>
                    <a:lstStyle/>
                    <a:p>
                      <a:r>
                        <a:rPr lang="nl-NL" sz="1600" b="1" dirty="0" smtClean="0">
                          <a:solidFill>
                            <a:srgbClr val="FFFFFF"/>
                          </a:solidFill>
                        </a:rPr>
                        <a:t>Dag 1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baseline="0" dirty="0" smtClean="0"/>
                        <a:t> afbreken</a:t>
                      </a:r>
                      <a:endParaRPr lang="nl-NL" sz="1600" dirty="0"/>
                    </a:p>
                  </a:txBody>
                  <a:tcPr/>
                </a:tc>
                <a:tc>
                  <a:txBody>
                    <a:bodyPr/>
                    <a:lstStyle/>
                    <a:p>
                      <a:r>
                        <a:rPr lang="nl-NL" sz="1600" dirty="0" smtClean="0"/>
                        <a:t>Kijk, dit is een foto van afbreken. Als je een huis afbreekt, dan maak je het kapot.</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Sander en Sofie breken ook iets af: hun eerste dozenhuis, om nadien een groter huis te maken.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Waarvoor wordt deze kraanmachine gebruikt? </a:t>
                      </a:r>
                      <a:r>
                        <a:rPr lang="nl-NL" sz="1600" i="0" dirty="0" smtClean="0">
                          <a:sym typeface="Wingdings"/>
                        </a:rPr>
                        <a:t> </a:t>
                      </a:r>
                      <a:r>
                        <a:rPr lang="nl-NL" sz="1600" i="1" dirty="0" smtClean="0"/>
                        <a:t>Om iets af te breken.</a:t>
                      </a:r>
                    </a:p>
                    <a:p>
                      <a:r>
                        <a:rPr lang="nl-NL" sz="1600" i="0" dirty="0" smtClean="0"/>
                        <a:t>Als je een huis helemaal</a:t>
                      </a:r>
                      <a:r>
                        <a:rPr lang="nl-NL" sz="1600" i="0" baseline="0" dirty="0" smtClean="0"/>
                        <a:t> kapot maakt, wat doe je dan? </a:t>
                      </a:r>
                      <a:r>
                        <a:rPr lang="nl-NL" sz="1600" i="0" dirty="0" smtClean="0">
                          <a:sym typeface="Wingdings"/>
                        </a:rPr>
                        <a:t> </a:t>
                      </a:r>
                      <a:r>
                        <a:rPr lang="nl-NL" sz="1600" i="1" baseline="0" dirty="0" smtClean="0"/>
                        <a:t>Dan breek je het af</a:t>
                      </a:r>
                      <a:r>
                        <a:rPr lang="nl-NL" sz="1600" i="0" baseline="0" dirty="0" smtClean="0"/>
                        <a:t>.</a:t>
                      </a:r>
                      <a:endParaRPr lang="nl-NL" sz="1600" i="0" dirty="0" smtClean="0"/>
                    </a:p>
                    <a:p>
                      <a:r>
                        <a:rPr lang="nl-NL" sz="1600" i="0" dirty="0" smtClean="0"/>
                        <a:t>Wat gebeurt</a:t>
                      </a:r>
                      <a:r>
                        <a:rPr lang="nl-NL" sz="1600" i="0" baseline="0" dirty="0" smtClean="0"/>
                        <a:t> er als je een huis afbreekt? </a:t>
                      </a:r>
                      <a:r>
                        <a:rPr lang="nl-NL" sz="1600" i="0" dirty="0" smtClean="0">
                          <a:sym typeface="Wingdings"/>
                        </a:rPr>
                        <a:t> </a:t>
                      </a:r>
                      <a:r>
                        <a:rPr lang="nl-NL" sz="1600" i="1" baseline="0" dirty="0" smtClean="0"/>
                        <a:t>Dan is het kapot.</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heeft dat al eens gezien dat er iets afgebroken wordt?</a:t>
                      </a:r>
                      <a:endParaRPr lang="nl-NL" sz="1600" dirty="0"/>
                    </a:p>
                  </a:txBody>
                  <a:tcPr/>
                </a:tc>
              </a:tr>
              <a:tr h="309900">
                <a:tc>
                  <a:txBody>
                    <a:bodyPr/>
                    <a:lstStyle/>
                    <a:p>
                      <a:r>
                        <a:rPr lang="nl-NL" sz="1600" b="1" dirty="0" smtClean="0">
                          <a:solidFill>
                            <a:srgbClr val="FFFFFF"/>
                          </a:solidFill>
                        </a:rPr>
                        <a:t>Dag 2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afbreken</a:t>
                      </a:r>
                      <a:endParaRPr lang="nl-NL" sz="1600" dirty="0"/>
                    </a:p>
                  </a:txBody>
                  <a:tcPr/>
                </a:tc>
                <a:tc>
                  <a:txBody>
                    <a:bodyPr/>
                    <a:lstStyle/>
                    <a:p>
                      <a:r>
                        <a:rPr lang="nl-NL" sz="1600" dirty="0" smtClean="0"/>
                        <a:t>Kijk, dit is een foto van afbreken. Als je een huis afbreekt, dan maak je het kapot.</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Waarvoor wordt deze kraanmachine gebruikt? </a:t>
                      </a:r>
                      <a:r>
                        <a:rPr lang="nl-NL" sz="1600" i="0" dirty="0" smtClean="0">
                          <a:sym typeface="Wingdings"/>
                        </a:rPr>
                        <a:t> </a:t>
                      </a:r>
                      <a:r>
                        <a:rPr lang="nl-NL" sz="1600" i="1" dirty="0" smtClean="0"/>
                        <a:t>Om iets af te breken.</a:t>
                      </a:r>
                    </a:p>
                    <a:p>
                      <a:r>
                        <a:rPr lang="nl-NL" sz="1600" i="0" dirty="0" smtClean="0"/>
                        <a:t>Als je een huis helemaal</a:t>
                      </a:r>
                      <a:r>
                        <a:rPr lang="nl-NL" sz="1600" i="0" baseline="0" dirty="0" smtClean="0"/>
                        <a:t> kapot maakt, wat doe je dan? </a:t>
                      </a:r>
                      <a:r>
                        <a:rPr lang="nl-NL" sz="1600" i="0" dirty="0" smtClean="0">
                          <a:sym typeface="Wingdings"/>
                        </a:rPr>
                        <a:t> </a:t>
                      </a:r>
                      <a:r>
                        <a:rPr lang="nl-NL" sz="1600" i="1" baseline="0" dirty="0" smtClean="0"/>
                        <a:t>Dan breek je het af</a:t>
                      </a:r>
                      <a:r>
                        <a:rPr lang="nl-NL" sz="1600" i="0" baseline="0" dirty="0" smtClean="0"/>
                        <a:t>.</a:t>
                      </a:r>
                      <a:endParaRPr lang="nl-NL" sz="1600" i="0" dirty="0" smtClean="0"/>
                    </a:p>
                    <a:p>
                      <a:r>
                        <a:rPr lang="nl-NL" sz="1600" i="0" dirty="0" smtClean="0"/>
                        <a:t>Wat gebeurt</a:t>
                      </a:r>
                      <a:r>
                        <a:rPr lang="nl-NL" sz="1600" i="0" baseline="0" dirty="0" smtClean="0"/>
                        <a:t> er als je een huis afbreekt? </a:t>
                      </a:r>
                      <a:r>
                        <a:rPr lang="nl-NL" sz="1600" i="0" dirty="0" smtClean="0">
                          <a:sym typeface="Wingdings"/>
                        </a:rPr>
                        <a:t> </a:t>
                      </a:r>
                      <a:r>
                        <a:rPr lang="nl-NL" sz="1600" i="1" baseline="0" dirty="0" smtClean="0"/>
                        <a:t>Dan is het kapot.</a:t>
                      </a:r>
                      <a:endParaRPr lang="nl-NL" sz="1600" i="1" dirty="0" smtClean="0"/>
                    </a:p>
                  </a:txBody>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a:stretch>
            <a:fillRect/>
          </a:stretch>
        </p:blipFill>
        <p:spPr>
          <a:xfrm>
            <a:off x="458830" y="184479"/>
            <a:ext cx="7937504" cy="5735190"/>
          </a:xfrm>
          <a:prstGeom prst="rect">
            <a:avLst/>
          </a:prstGeom>
        </p:spPr>
      </p:pic>
      <p:graphicFrame>
        <p:nvGraphicFramePr>
          <p:cNvPr id="11" name="Tabel 10"/>
          <p:cNvGraphicFramePr>
            <a:graphicFrameLocks noGrp="1"/>
          </p:cNvGraphicFramePr>
          <p:nvPr/>
        </p:nvGraphicFramePr>
        <p:xfrm>
          <a:off x="101025" y="6153530"/>
          <a:ext cx="9042975" cy="640080"/>
        </p:xfrm>
        <a:graphic>
          <a:graphicData uri="http://schemas.openxmlformats.org/drawingml/2006/table">
            <a:tbl>
              <a:tblPr firstRow="1" bandRow="1">
                <a:tableStyleId>{7E9639D4-E3E2-4D34-9284-5A2195B3D0D7}</a:tableStyleId>
              </a:tblPr>
              <a:tblGrid>
                <a:gridCol w="1878285"/>
                <a:gridCol w="5756493"/>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rPr>
                        <a:t>27 HET GEBOUW</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BE" b="0" dirty="0" smtClean="0">
                          <a:solidFill>
                            <a:srgbClr val="000000"/>
                          </a:solidFill>
                        </a:rPr>
                        <a:t>Alles wat bouwvakkers bouwen,</a:t>
                      </a:r>
                      <a:r>
                        <a:rPr lang="nl-BE" b="0" baseline="0" dirty="0" smtClean="0">
                          <a:solidFill>
                            <a:srgbClr val="000000"/>
                          </a:solidFill>
                        </a:rPr>
                        <a:t> noemen we een gebouw: een huis, een school, een winkel, een kerk, ...</a:t>
                      </a:r>
                      <a:endParaRPr lang="nl-NL" b="0" dirty="0">
                        <a:solidFill>
                          <a:srgbClr val="000000"/>
                        </a:solidFill>
                        <a:latin typeface="Comic Sans MS"/>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Verhuizen</a:t>
                      </a:r>
                    </a:p>
                    <a:p>
                      <a:pPr algn="r"/>
                      <a:r>
                        <a:rPr lang="nl-NL" sz="1200" b="0" dirty="0"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944479062"/>
              </p:ext>
            </p:extLst>
          </p:nvPr>
        </p:nvGraphicFramePr>
        <p:xfrm>
          <a:off x="214422" y="197967"/>
          <a:ext cx="8755356" cy="637032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gebouw</a:t>
                      </a:r>
                      <a:endParaRPr lang="nl-NL" sz="1600" dirty="0"/>
                    </a:p>
                  </a:txBody>
                  <a:tcPr/>
                </a:tc>
                <a:tc>
                  <a:txBody>
                    <a:bodyPr/>
                    <a:lstStyle/>
                    <a:p>
                      <a:r>
                        <a:rPr lang="nl-NL" sz="1600" dirty="0" smtClean="0"/>
                        <a:t>Hier zie je een gebouw. Alles wat bouwvakkers bouwen, noem je een gebouw: een huis, een school, een winkel, een kerk, dat zijn allemaal gebouwen. Wat zie je op deze foto?</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Welk gebouw zie je op de foto? </a:t>
                      </a:r>
                      <a:r>
                        <a:rPr lang="nl-NL" sz="1600" dirty="0" smtClean="0">
                          <a:sym typeface="Wingdings"/>
                        </a:rPr>
                        <a:t> </a:t>
                      </a:r>
                      <a:r>
                        <a:rPr lang="nl-NL" sz="1600" i="1" dirty="0" smtClean="0"/>
                        <a:t>Een winkel. </a:t>
                      </a:r>
                    </a:p>
                    <a:p>
                      <a:r>
                        <a:rPr lang="nl-NL" sz="1600" dirty="0" smtClean="0"/>
                        <a:t>Een winkel is inderdaad een soort van gebouw.</a:t>
                      </a:r>
                      <a:endParaRPr lang="nl-NL" sz="1600" i="1" dirty="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gebouw</a:t>
                      </a:r>
                      <a:endParaRPr lang="nl-NL" sz="1600" dirty="0"/>
                    </a:p>
                  </a:txBody>
                  <a:tcPr/>
                </a:tc>
                <a:tc>
                  <a:txBody>
                    <a:bodyPr/>
                    <a:lstStyle/>
                    <a:p>
                      <a:r>
                        <a:rPr lang="nl-NL" sz="1600" dirty="0" smtClean="0"/>
                        <a:t>Hier zie je een gebouw. Alles wat bouwvakkers bouwen, noem je een gebouw: een huis, een school, een winkel, een kerk, dat zijn allemaal gebouwen.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Rond het huisje uit het verhaal komen heel veel nieuwe gebouwen.</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Is een winkel een gebouw? </a:t>
                      </a:r>
                      <a:r>
                        <a:rPr lang="nl-NL" sz="1600" i="0" dirty="0" smtClean="0">
                          <a:sym typeface="Wingdings"/>
                        </a:rPr>
                        <a:t></a:t>
                      </a:r>
                      <a:r>
                        <a:rPr lang="nl-NL" sz="1600" i="1" dirty="0" smtClean="0"/>
                        <a:t>Ja</a:t>
                      </a:r>
                    </a:p>
                    <a:p>
                      <a:r>
                        <a:rPr lang="nl-NL" sz="1600" i="0" dirty="0" smtClean="0"/>
                        <a:t>Is onze school een gebouw? </a:t>
                      </a:r>
                      <a:r>
                        <a:rPr lang="nl-NL" sz="1600" i="0" dirty="0" smtClean="0">
                          <a:sym typeface="Wingdings"/>
                        </a:rPr>
                        <a:t> </a:t>
                      </a:r>
                      <a:r>
                        <a:rPr lang="nl-NL" sz="1600" i="1" dirty="0" smtClean="0"/>
                        <a:t>Ja</a:t>
                      </a:r>
                    </a:p>
                    <a:p>
                      <a:r>
                        <a:rPr lang="nl-NL" sz="1600" i="0" dirty="0" smtClean="0"/>
                        <a:t>Huizen, scholen, kerken, winkels, wat zijn dat allemaal? </a:t>
                      </a:r>
                      <a:r>
                        <a:rPr lang="nl-NL" sz="1600" i="0" dirty="0" smtClean="0">
                          <a:sym typeface="Wingdings"/>
                        </a:rPr>
                        <a:t> </a:t>
                      </a:r>
                      <a:r>
                        <a:rPr lang="nl-NL" sz="1600" i="1" dirty="0" smtClean="0"/>
                        <a:t>Gebouwen</a:t>
                      </a:r>
                    </a:p>
                    <a:p>
                      <a:r>
                        <a:rPr lang="nl-NL" sz="1600" i="0" dirty="0" smtClean="0"/>
                        <a:t>Noem</a:t>
                      </a:r>
                      <a:r>
                        <a:rPr lang="nl-NL" sz="1600" i="0" baseline="0" dirty="0" smtClean="0"/>
                        <a:t> enkele gebouwen. </a:t>
                      </a:r>
                      <a:r>
                        <a:rPr lang="nl-NL" sz="1600" i="0" dirty="0" smtClean="0">
                          <a:sym typeface="Wingdings"/>
                        </a:rPr>
                        <a:t> </a:t>
                      </a:r>
                      <a:r>
                        <a:rPr lang="nl-NL" sz="1600" i="1" dirty="0" smtClean="0">
                          <a:sym typeface="Wingdings"/>
                        </a:rPr>
                        <a:t>School</a:t>
                      </a:r>
                      <a:r>
                        <a:rPr lang="nl-NL" sz="1600" i="1" baseline="0" dirty="0" smtClean="0">
                          <a:sym typeface="Wingdings"/>
                        </a:rPr>
                        <a:t>, huis, winkel, ....</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was er al eens in een gebouw?</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gebouw</a:t>
                      </a:r>
                      <a:endParaRPr lang="nl-NL" sz="1600" dirty="0"/>
                    </a:p>
                  </a:txBody>
                  <a:tcPr/>
                </a:tc>
                <a:tc>
                  <a:txBody>
                    <a:bodyPr/>
                    <a:lstStyle/>
                    <a:p>
                      <a:r>
                        <a:rPr lang="nl-NL" sz="1600" dirty="0" smtClean="0"/>
                        <a:t>Hier zie je een gebouw. Alles wat bouwvakkers bouwen, noem je een gebouw: een huis, een school, een winkel, een kerk, dat zijn allemaal gebouwen.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Is een winkel een gebouw? </a:t>
                      </a:r>
                      <a:r>
                        <a:rPr lang="nl-NL" sz="1600" i="0" dirty="0" smtClean="0">
                          <a:sym typeface="Wingdings"/>
                        </a:rPr>
                        <a:t></a:t>
                      </a:r>
                      <a:r>
                        <a:rPr lang="nl-NL" sz="1600" i="1" dirty="0" smtClean="0"/>
                        <a:t>Ja</a:t>
                      </a:r>
                    </a:p>
                    <a:p>
                      <a:r>
                        <a:rPr lang="nl-NL" sz="1600" i="0" dirty="0" smtClean="0"/>
                        <a:t>Is onze school een gebouw? </a:t>
                      </a:r>
                      <a:r>
                        <a:rPr lang="nl-NL" sz="1600" i="0" dirty="0" smtClean="0">
                          <a:sym typeface="Wingdings"/>
                        </a:rPr>
                        <a:t> </a:t>
                      </a:r>
                      <a:r>
                        <a:rPr lang="nl-NL" sz="1600" i="1" dirty="0" smtClean="0"/>
                        <a:t>Ja</a:t>
                      </a:r>
                    </a:p>
                    <a:p>
                      <a:r>
                        <a:rPr lang="nl-NL" sz="1600" i="0" dirty="0" smtClean="0"/>
                        <a:t>Huizen, scholen, kerken, winkels, wat zijn dat allemaal? </a:t>
                      </a:r>
                      <a:r>
                        <a:rPr lang="nl-NL" sz="1600" i="0" dirty="0" smtClean="0">
                          <a:sym typeface="Wingdings"/>
                        </a:rPr>
                        <a:t> </a:t>
                      </a:r>
                      <a:r>
                        <a:rPr lang="nl-NL" sz="1600" i="1" dirty="0" smtClean="0"/>
                        <a:t>Gebouwen</a:t>
                      </a:r>
                    </a:p>
                    <a:p>
                      <a:r>
                        <a:rPr lang="nl-NL" sz="1600" i="0" dirty="0" smtClean="0"/>
                        <a:t>Noem</a:t>
                      </a:r>
                      <a:r>
                        <a:rPr lang="nl-NL" sz="1600" i="0" baseline="0" dirty="0" smtClean="0"/>
                        <a:t> enkele gebouwen. </a:t>
                      </a:r>
                      <a:r>
                        <a:rPr lang="nl-NL" sz="1600" i="0" dirty="0" smtClean="0">
                          <a:sym typeface="Wingdings"/>
                        </a:rPr>
                        <a:t> </a:t>
                      </a:r>
                      <a:r>
                        <a:rPr lang="nl-NL" sz="1600" i="1" dirty="0" smtClean="0">
                          <a:sym typeface="Wingdings"/>
                        </a:rPr>
                        <a:t>School</a:t>
                      </a:r>
                      <a:r>
                        <a:rPr lang="nl-NL" sz="1600" i="1" baseline="0" dirty="0" smtClean="0">
                          <a:sym typeface="Wingdings"/>
                        </a:rPr>
                        <a:t>, huis, winkel, ....</a:t>
                      </a:r>
                      <a:endParaRPr lang="nl-NL" sz="1600" i="1" dirty="0" smtClean="0"/>
                    </a:p>
                  </a:txBody>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stretch>
            <a:fillRect/>
          </a:stretch>
        </p:blipFill>
        <p:spPr>
          <a:xfrm>
            <a:off x="359072" y="309231"/>
            <a:ext cx="8415869" cy="5023222"/>
          </a:xfrm>
          <a:prstGeom prst="rect">
            <a:avLst/>
          </a:prstGeom>
        </p:spPr>
      </p:pic>
      <p:graphicFrame>
        <p:nvGraphicFramePr>
          <p:cNvPr id="10" name="Tabel 9"/>
          <p:cNvGraphicFramePr>
            <a:graphicFrameLocks noGrp="1"/>
          </p:cNvGraphicFramePr>
          <p:nvPr/>
        </p:nvGraphicFramePr>
        <p:xfrm>
          <a:off x="101025" y="6301985"/>
          <a:ext cx="9042975" cy="457200"/>
        </p:xfrm>
        <a:graphic>
          <a:graphicData uri="http://schemas.openxmlformats.org/drawingml/2006/table">
            <a:tbl>
              <a:tblPr firstRow="1" bandRow="1">
                <a:tableStyleId>{7E9639D4-E3E2-4D34-9284-5A2195B3D0D7}</a:tableStyleId>
              </a:tblPr>
              <a:tblGrid>
                <a:gridCol w="1878285"/>
                <a:gridCol w="5756493"/>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rPr>
                        <a:t>28 DE</a:t>
                      </a:r>
                      <a:r>
                        <a:rPr lang="nl-NL" b="1" baseline="0" dirty="0" smtClean="0">
                          <a:solidFill>
                            <a:srgbClr val="000000"/>
                          </a:solidFill>
                        </a:rPr>
                        <a:t> STAD</a:t>
                      </a:r>
                      <a:endParaRPr lang="nl-NL" b="1" dirty="0" smtClean="0">
                        <a:solidFill>
                          <a:srgbClr val="000000"/>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BE" b="0" dirty="0" smtClean="0">
                          <a:solidFill>
                            <a:srgbClr val="000000"/>
                          </a:solidFill>
                        </a:rPr>
                        <a:t>In de stad zijn er veel gebouwen, en is er veel te doen.</a:t>
                      </a:r>
                      <a:endParaRPr lang="nl-NL" b="0" dirty="0">
                        <a:solidFill>
                          <a:srgbClr val="000000"/>
                        </a:solidFill>
                        <a:latin typeface="Comic Sans MS"/>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Verhuizen</a:t>
                      </a:r>
                    </a:p>
                    <a:p>
                      <a:pPr algn="r"/>
                      <a:r>
                        <a:rPr lang="nl-NL" sz="1200" b="0" dirty="0"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6977</TotalTime>
  <Words>2018</Words>
  <Application>Microsoft Macintosh PowerPoint</Application>
  <PresentationFormat>Diavoorstelling (4:3)</PresentationFormat>
  <Paragraphs>214</Paragraphs>
  <Slides>12</Slides>
  <Notes>7</Notes>
  <HiddenSlides>0</HiddenSlides>
  <MMClips>0</MMClips>
  <ScaleCrop>false</ScaleCrop>
  <HeadingPairs>
    <vt:vector size="4" baseType="variant">
      <vt:variant>
        <vt:lpstr>Ontwerpsjabloon</vt:lpstr>
      </vt:variant>
      <vt:variant>
        <vt:i4>1</vt:i4>
      </vt:variant>
      <vt:variant>
        <vt:lpstr>Diatitels</vt:lpstr>
      </vt:variant>
      <vt:variant>
        <vt:i4>12</vt:i4>
      </vt:variant>
    </vt:vector>
  </HeadingPairs>
  <TitlesOfParts>
    <vt:vector size="13" baseType="lpstr">
      <vt:lpstr>Office-thema</vt:lpstr>
      <vt:lpstr>Dia 1</vt:lpstr>
      <vt:lpstr>Dia 2</vt:lpstr>
      <vt:lpstr>Dia 3</vt:lpstr>
      <vt:lpstr>Dia 4</vt:lpstr>
      <vt:lpstr>Dia 5</vt:lpstr>
      <vt:lpstr>Dia 6</vt:lpstr>
      <vt:lpstr>Dia 7</vt:lpstr>
      <vt:lpstr>Dia 8</vt:lpstr>
      <vt:lpstr>Dia 9</vt:lpstr>
      <vt:lpstr>Dia 10</vt:lpstr>
      <vt:lpstr>Dia 11</vt:lpstr>
      <vt:lpstr>Dia 12</vt:lpstr>
    </vt:vector>
  </TitlesOfParts>
  <Company>Arteveldehogeschool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Helena Taelman</dc:creator>
  <cp:lastModifiedBy>Helena Taelman</cp:lastModifiedBy>
  <cp:revision>27</cp:revision>
  <dcterms:created xsi:type="dcterms:W3CDTF">2014-10-20T12:02:36Z</dcterms:created>
  <dcterms:modified xsi:type="dcterms:W3CDTF">2014-10-20T12:03:31Z</dcterms:modified>
</cp:coreProperties>
</file>