
<file path=[Content_Types].xml><?xml version="1.0" encoding="utf-8"?>
<Types xmlns="http://schemas.openxmlformats.org/package/2006/content-types">
  <Override PartName="/ppt/notesSlides/notesSlide5.xml" ContentType="application/vnd.openxmlformats-officedocument.presentationml.notesSlide+xml"/>
  <Override PartName="/ppt/slideLayouts/slideLayout1.xml" ContentType="application/vnd.openxmlformats-officedocument.presentationml.slideLayout+xml"/>
  <Default Extension="png" ContentType="image/png"/>
  <Default Extension="rels" ContentType="application/vnd.openxmlformats-package.relationships+xml"/>
  <Override PartName="/ppt/slides/slide11.xml" ContentType="application/vnd.openxmlformats-officedocument.presentationml.slide+xml"/>
  <Default Extension="xml" ContentType="application/xml"/>
  <Override PartName="/ppt/slides/slide9.xml" ContentType="application/vnd.openxmlformats-officedocument.presentationml.slide+xml"/>
  <Override PartName="/ppt/notesSlides/notesSlide3.xml" ContentType="application/vnd.openxmlformats-officedocument.presentationml.notesSlide+xml"/>
  <Default Extension="jpeg" ContentType="image/jpeg"/>
  <Override PartName="/ppt/tableStyles.xml" ContentType="application/vnd.openxmlformats-officedocument.presentationml.tableStyles+xml"/>
  <Override PartName="/ppt/slideLayouts/slideLayout8.xml" ContentType="application/vnd.openxmlformats-officedocument.presentationml.slideLayout+xml"/>
  <Override PartName="/ppt/slides/slide7.xml" ContentType="application/vnd.openxmlformats-officedocument.presentationml.slide+xml"/>
  <Override PartName="/ppt/notesSlides/notesSlide1.xml" ContentType="application/vnd.openxmlformats-officedocument.presentationml.notesSlide+xml"/>
  <Override PartName="/ppt/notesSlides/notesSlide8.xml" ContentType="application/vnd.openxmlformats-officedocument.presentationml.notesSlide+xml"/>
  <Override PartName="/ppt/slideLayouts/slideLayout6.xml" ContentType="application/vnd.openxmlformats-officedocument.presentationml.slideLayout+xml"/>
  <Override PartName="/ppt/slides/slide5.xml" ContentType="application/vnd.openxmlformats-officedocument.presentationml.slide+xml"/>
  <Override PartName="/ppt/theme/theme2.xml" ContentType="application/vnd.openxmlformats-officedocument.theme+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s/slide3.xml" ContentType="application/vnd.openxmlformats-officedocument.presentationml.slide+xml"/>
  <Override PartName="/ppt/slideLayouts/slideLayout10.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notesSlides/notesSlide6.xml" ContentType="application/vnd.openxmlformats-officedocument.presentationml.notesSlide+xml"/>
  <Override PartName="/ppt/slideLayouts/slideLayout2.xml" ContentType="application/vnd.openxmlformats-officedocument.presentationml.slideLayout+xml"/>
  <Override PartName="/ppt/slides/slide1.xml" ContentType="application/vnd.openxmlformats-officedocument.presentationml.slide+xml"/>
  <Override PartName="/ppt/slides/slide12.xml" ContentType="application/vnd.openxmlformats-officedocument.presentationml.slide+xml"/>
  <Default Extension="bin" ContentType="application/vnd.openxmlformats-officedocument.presentationml.printerSettings"/>
  <Override PartName="/ppt/notesSlides/notesSlide4.xml" ContentType="application/vnd.openxmlformats-officedocument.presentationml.notesSlide+xml"/>
  <Override PartName="/ppt/slides/slide10.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8.xml" ContentType="application/vnd.openxmlformats-officedocument.presentationml.slide+xml"/>
  <Override PartName="/ppt/presentation.xml" ContentType="application/vnd.openxmlformats-officedocument.presentationml.presentation.main+xml"/>
  <Override PartName="/ppt/notesSlides/notesSlide2.xml" ContentType="application/vnd.openxmlformats-officedocument.presentationml.notesSlide+xml"/>
  <Override PartName="/ppt/notesSlides/notesSlide9.xml" ContentType="application/vnd.openxmlformats-officedocument.presentationml.notesSlide+xml"/>
  <Override PartName="/ppt/handoutMasters/handoutMaster1.xml" ContentType="application/vnd.openxmlformats-officedocument.presentationml.handoutMaster+xml"/>
  <Override PartName="/ppt/slideLayouts/slideLayout7.xml" ContentType="application/vnd.openxmlformats-officedocument.presentationml.slideLayout+xml"/>
  <Override PartName="/ppt/slides/slide6.xml" ContentType="application/vnd.openxmlformats-officedocument.presentationml.slide+xml"/>
  <Override PartName="/ppt/theme/theme3.xml" ContentType="application/vnd.openxmlformats-officedocument.theme+xml"/>
  <Override PartName="/ppt/notesMasters/notesMaster1.xml" ContentType="application/vnd.openxmlformats-officedocument.presentationml.notesMaster+xml"/>
  <Override PartName="/ppt/slideLayouts/slideLayout5.xml" ContentType="application/vnd.openxmlformats-officedocument.presentationml.slideLayout+xml"/>
  <Override PartName="/ppt/slides/slide4.xml" ContentType="application/vnd.openxmlformats-officedocument.presentationml.slide+xml"/>
  <Override PartName="/ppt/slideLayouts/slideLayout11.xml" ContentType="application/vnd.openxmlformats-officedocument.presentationml.slideLayout+xml"/>
  <Override PartName="/ppt/theme/theme1.xml" ContentType="application/vnd.openxmlformats-officedocument.theme+xml"/>
  <Override PartName="/ppt/presProps.xml" ContentType="application/vnd.openxmlformats-officedocument.presentationml.presProps+xml"/>
  <Override PartName="/ppt/notesSlides/notesSlide7.xml" ContentType="application/vnd.openxmlformats-officedocument.presentationml.notesSlide+xml"/>
  <Override PartName="/ppt/slideLayouts/slideLayout3.xml" ContentType="application/vnd.openxmlformats-officedocument.presentationml.slideLayout+xml"/>
  <Override PartName="/ppt/slides/slide2.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14"/>
  </p:notesMasterIdLst>
  <p:handoutMasterIdLst>
    <p:handoutMasterId r:id="rId15"/>
  </p:handoutMasterIdLst>
  <p:sldIdLst>
    <p:sldId id="263" r:id="rId2"/>
    <p:sldId id="264" r:id="rId3"/>
    <p:sldId id="256" r:id="rId4"/>
    <p:sldId id="265" r:id="rId5"/>
    <p:sldId id="260" r:id="rId6"/>
    <p:sldId id="266" r:id="rId7"/>
    <p:sldId id="258" r:id="rId8"/>
    <p:sldId id="267" r:id="rId9"/>
    <p:sldId id="261" r:id="rId10"/>
    <p:sldId id="268" r:id="rId11"/>
    <p:sldId id="262" r:id="rId12"/>
    <p:sldId id="269" r:id="rId13"/>
  </p:sldIdLst>
  <p:sldSz cx="9144000" cy="6858000" type="screen4x3"/>
  <p:notesSz cx="6858000" cy="9144000"/>
  <p:defaultTex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showPr showNarration="1">
    <p:present/>
    <p:sldAll/>
    <p:penClr>
      <a:prstClr val="red"/>
    </p:penClr>
    <p:extLst>
      <p:ext uri="{EC167BDD-8182-4AB7-AECC-EB403E3ABB37}">
        <p14:laserClr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a:srgbClr val="FF0000"/>
        </p14:laserClr>
      </p:ext>
      <p:ext uri="{2FDB2607-1784-4EEB-B798-7EB5836EED8A}">
        <p14:showMediaCtrls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
      </p:ext>
    </p:extLst>
  </p:showPr>
  <p:extLst>
    <p:ext uri="{E76CE94A-603C-4142-B9EB-6D1370010A27}">
      <p14:discardImageEditData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0"/>
    </p:ext>
    <p:ext uri="{D31A062A-798A-4329-ABDD-BBA856620510}">
      <p14:defaultImageDpi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85882" autoAdjust="0"/>
  </p:normalViewPr>
  <p:slideViewPr>
    <p:cSldViewPr snapToGrid="0" snapToObjects="1">
      <p:cViewPr>
        <p:scale>
          <a:sx n="75" d="100"/>
          <a:sy n="75" d="100"/>
        </p:scale>
        <p:origin x="-1744" y="-38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notesMaster" Target="notesMasters/notesMaster1.xml"/><Relationship Id="rId15" Type="http://schemas.openxmlformats.org/officeDocument/2006/relationships/handoutMaster" Target="handoutMasters/handoutMaster1.xml"/><Relationship Id="rId16" Type="http://schemas.openxmlformats.org/officeDocument/2006/relationships/printerSettings" Target="printerSettings/printerSettings1.bin"/><Relationship Id="rId17" Type="http://schemas.openxmlformats.org/officeDocument/2006/relationships/presProps" Target="presProps.xml"/><Relationship Id="rId18" Type="http://schemas.openxmlformats.org/officeDocument/2006/relationships/viewProps" Target="viewProps.xml"/><Relationship Id="rId19" Type="http://schemas.openxmlformats.org/officeDocument/2006/relationships/theme" Target="theme/theme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73C85AA-7B75-F741-AA01-BDF041D68950}" type="datetimeFigureOut">
              <a:rPr lang="nl-NL" smtClean="0"/>
              <a:pPr/>
              <a:t>09-12-2014</a:t>
            </a:fld>
            <a:endParaRPr lang="nl-NL"/>
          </a:p>
        </p:txBody>
      </p:sp>
      <p:sp>
        <p:nvSpPr>
          <p:cNvPr id="4" name="Tijdelijke aanduiding voor voet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0858BE0-90CC-0D46-9B0F-C038FA692107}" type="slidenum">
              <a:rPr lang="nl-NL" smtClean="0"/>
              <a:pPr/>
              <a:t>‹nr.›</a:t>
            </a:fld>
            <a:endParaRPr lang="nl-NL"/>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8188557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6296909-FC11-9048-A888-C6CA5F4089A7}" type="datetimeFigureOut">
              <a:rPr lang="nl-NL" smtClean="0"/>
              <a:pPr/>
              <a:t>09-12-2014</a:t>
            </a:fld>
            <a:endParaRPr lang="nl-NL"/>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nl-BE" smtClean="0"/>
              <a:t>Klik om de tekststijl van het model te bewerken</a:t>
            </a:r>
          </a:p>
          <a:p>
            <a:pPr lvl="1"/>
            <a:r>
              <a:rPr lang="nl-BE" smtClean="0"/>
              <a:t>Tweede niveau</a:t>
            </a:r>
          </a:p>
          <a:p>
            <a:pPr lvl="2"/>
            <a:r>
              <a:rPr lang="nl-BE" smtClean="0"/>
              <a:t>Derde niveau</a:t>
            </a:r>
          </a:p>
          <a:p>
            <a:pPr lvl="3"/>
            <a:r>
              <a:rPr lang="nl-BE" smtClean="0"/>
              <a:t>Vierde niveau</a:t>
            </a:r>
          </a:p>
          <a:p>
            <a:pPr lvl="4"/>
            <a:r>
              <a:rPr lang="nl-BE" smtClean="0"/>
              <a:t>Vijfde niveau</a:t>
            </a:r>
            <a:endParaRPr lang="nl-NL"/>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92A07D0-FAD8-8A49-9688-B0132534E48C}" type="slidenum">
              <a:rPr lang="nl-NL" smtClean="0"/>
              <a:pPr/>
              <a:t>‹nr.›</a:t>
            </a:fld>
            <a:endParaRPr lang="nl-NL"/>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9670844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 Id="rId3" Type="http://schemas.openxmlformats.org/officeDocument/2006/relationships/hyperlink" Target="https://www.flickr.com/photos/bike/"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 Id="rId3" Type="http://schemas.openxmlformats.org/officeDocument/2006/relationships/hyperlink" Target="http://pixabay.com/en/bicycle-rider-child-boy-leisure-390399/"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en.wikipedia.org/wiki/en:Creative_Commons" TargetMode="External"/><Relationship Id="rId4" Type="http://schemas.openxmlformats.org/officeDocument/2006/relationships/hyperlink" Target="http://creativecommons.org/licenses/by-sa/2.5/deed.en" TargetMode="External"/><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 Id="rId3" Type="http://schemas.openxmlformats.org/officeDocument/2006/relationships/hyperlink" Target="http://www.geograph.org.uk/profile/7420"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dirty="0" smtClean="0"/>
              <a:t>Bron:</a:t>
            </a:r>
            <a:r>
              <a:rPr lang="nl-NL" dirty="0" err="1" smtClean="0"/>
              <a:t>https</a:t>
            </a:r>
            <a:r>
              <a:rPr lang="nl-NL" dirty="0" smtClean="0"/>
              <a:t>://</a:t>
            </a:r>
            <a:r>
              <a:rPr lang="nl-NL" dirty="0" err="1" smtClean="0"/>
              <a:t>www.flickr.com</a:t>
            </a:r>
            <a:r>
              <a:rPr lang="nl-NL" dirty="0" smtClean="0"/>
              <a:t>/</a:t>
            </a:r>
            <a:r>
              <a:rPr lang="nl-NL" dirty="0" err="1" smtClean="0"/>
              <a:t>photos</a:t>
            </a:r>
            <a:r>
              <a:rPr lang="nl-NL" dirty="0" smtClean="0"/>
              <a:t>/</a:t>
            </a:r>
            <a:r>
              <a:rPr lang="nl-NL" dirty="0" err="1" smtClean="0"/>
              <a:t>bike</a:t>
            </a:r>
            <a:r>
              <a:rPr lang="nl-NL" dirty="0" smtClean="0"/>
              <a:t>/3221746720/in/photolist-3wMXs-8TCcqJ-rVCpb-bH2e4K-hZLn6f-5GmtJJ-o91GK1-6DFJwJ-9L5BT-8tobRz-cfmgoq-7fqjv6-f2Naq-uga6y-aChWrs-3qnArb-77YdLc-Ar8Bo-4z2iFT-5UGi4f-psYxB3-nCMHQT-bd8dUg-fcZrBk-fBXBw4-6iVRDz-4DHDWE-7knrjX-51CkHM-dDzvwJ-67Je8b-o91x8Y-ftQoLq-4UsmnU-6ejGsC-ootq1u-arYxM3-keexL3-potoA-fyfLup-aaZbNE-fziM1q-9DHzUV-njvDDT-4TN29L-f2N2P-f2Mw6-f2MwU-4Uo8vT-oLrRLt</a:t>
            </a:r>
          </a:p>
          <a:p>
            <a:pPr marL="0" marR="0" indent="0" algn="l" defTabSz="457200" rtl="0" eaLnBrk="1" fontAlgn="auto" latinLnBrk="0" hangingPunct="1">
              <a:lnSpc>
                <a:spcPct val="100000"/>
              </a:lnSpc>
              <a:spcBef>
                <a:spcPts val="0"/>
              </a:spcBef>
              <a:spcAft>
                <a:spcPts val="0"/>
              </a:spcAft>
              <a:buClrTx/>
              <a:buSzTx/>
              <a:buFontTx/>
              <a:buNone/>
              <a:tabLst/>
              <a:defRPr/>
            </a:pPr>
            <a:r>
              <a:rPr lang="nl-NL" dirty="0" smtClean="0"/>
              <a:t>Auteur:</a:t>
            </a:r>
            <a:r>
              <a:rPr lang="nl-NL" dirty="0" smtClean="0">
                <a:hlinkClick r:id="rId3" tooltip="Go to Richard Masoner / Cyclelicious's photostream"/>
              </a:rPr>
              <a:t>Richard Masoner / Cyclelicious</a:t>
            </a:r>
            <a:r>
              <a:rPr lang="nl-NL" dirty="0" smtClean="0"/>
              <a:t> </a:t>
            </a:r>
          </a:p>
          <a:p>
            <a:r>
              <a:rPr lang="nl-NL" dirty="0" smtClean="0"/>
              <a:t>Licentie:</a:t>
            </a:r>
            <a:r>
              <a:rPr lang="nl-NL" dirty="0" err="1" smtClean="0"/>
              <a:t>https</a:t>
            </a:r>
            <a:r>
              <a:rPr lang="nl-NL" dirty="0" smtClean="0"/>
              <a:t>://</a:t>
            </a:r>
            <a:r>
              <a:rPr lang="nl-NL" dirty="0" err="1" smtClean="0"/>
              <a:t>creativecommons.org</a:t>
            </a:r>
            <a:r>
              <a:rPr lang="nl-NL" dirty="0" smtClean="0"/>
              <a:t>/</a:t>
            </a:r>
            <a:r>
              <a:rPr lang="nl-NL" dirty="0" err="1" smtClean="0"/>
              <a:t>licenses</a:t>
            </a:r>
            <a:r>
              <a:rPr lang="nl-NL" dirty="0" smtClean="0"/>
              <a:t>/</a:t>
            </a:r>
            <a:r>
              <a:rPr lang="nl-NL" dirty="0" err="1" smtClean="0"/>
              <a:t>by-sa</a:t>
            </a:r>
            <a:r>
              <a:rPr lang="nl-NL" dirty="0" smtClean="0"/>
              <a:t>/2.0/</a:t>
            </a:r>
            <a:endParaRPr lang="nl-NL" dirty="0"/>
          </a:p>
        </p:txBody>
      </p:sp>
      <p:sp>
        <p:nvSpPr>
          <p:cNvPr id="4" name="Tijdelijke aanduiding voor dianummer 3"/>
          <p:cNvSpPr>
            <a:spLocks noGrp="1"/>
          </p:cNvSpPr>
          <p:nvPr>
            <p:ph type="sldNum" sz="quarter" idx="10"/>
          </p:nvPr>
        </p:nvSpPr>
        <p:spPr/>
        <p:txBody>
          <a:bodyPr/>
          <a:lstStyle/>
          <a:p>
            <a:fld id="{292A07D0-FAD8-8A49-9688-B0132534E48C}" type="slidenum">
              <a:rPr lang="nl-NL" smtClean="0"/>
              <a:pPr/>
              <a:t>1</a:t>
            </a:fld>
            <a:endParaRPr lang="nl-NL"/>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292A07D0-FAD8-8A49-9688-B0132534E48C}" type="slidenum">
              <a:rPr lang="nl-NL" smtClean="0"/>
              <a:pPr/>
              <a:t>2</a:t>
            </a:fld>
            <a:endParaRPr lang="nl-NL"/>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Bron: http://</a:t>
            </a:r>
            <a:r>
              <a:rPr lang="nl-NL" dirty="0" err="1" smtClean="0"/>
              <a:t>pixabay.com</a:t>
            </a:r>
            <a:r>
              <a:rPr lang="nl-NL" dirty="0" smtClean="0"/>
              <a:t>/en/bicycle-rider-child-boy-leisure-390399/</a:t>
            </a:r>
          </a:p>
          <a:p>
            <a:r>
              <a:rPr lang="nl-NL" dirty="0" smtClean="0"/>
              <a:t>Auteur: </a:t>
            </a:r>
            <a:r>
              <a:rPr lang="nl-NL" dirty="0" err="1" smtClean="0"/>
              <a:t>PDPics</a:t>
            </a:r>
            <a:r>
              <a:rPr lang="nl-NL" dirty="0" smtClean="0"/>
              <a:t> http://</a:t>
            </a:r>
            <a:r>
              <a:rPr lang="nl-NL" dirty="0" err="1" smtClean="0"/>
              <a:t>pixabay.com</a:t>
            </a:r>
            <a:r>
              <a:rPr lang="nl-NL" dirty="0" smtClean="0"/>
              <a:t>/en/</a:t>
            </a:r>
            <a:r>
              <a:rPr lang="nl-NL" dirty="0" err="1" smtClean="0"/>
              <a:t>users</a:t>
            </a:r>
            <a:r>
              <a:rPr lang="nl-NL" dirty="0" smtClean="0"/>
              <a:t>/</a:t>
            </a:r>
            <a:r>
              <a:rPr lang="nl-NL" dirty="0" err="1" smtClean="0"/>
              <a:t>PDPics</a:t>
            </a:r>
            <a:r>
              <a:rPr lang="nl-NL" dirty="0" smtClean="0"/>
              <a:t>/</a:t>
            </a:r>
          </a:p>
          <a:p>
            <a:r>
              <a:rPr lang="nl-NL" dirty="0" smtClean="0"/>
              <a:t>Licentie:</a:t>
            </a:r>
            <a:r>
              <a:rPr lang="nl-NL" dirty="0" smtClean="0">
                <a:hlinkClick r:id="rId3"/>
              </a:rPr>
              <a:t>Public Domain CC0</a:t>
            </a:r>
            <a:endParaRPr lang="nl-NL" dirty="0"/>
          </a:p>
        </p:txBody>
      </p:sp>
      <p:sp>
        <p:nvSpPr>
          <p:cNvPr id="4" name="Tijdelijke aanduiding voor dianummer 3"/>
          <p:cNvSpPr>
            <a:spLocks noGrp="1"/>
          </p:cNvSpPr>
          <p:nvPr>
            <p:ph type="sldNum" sz="quarter" idx="10"/>
          </p:nvPr>
        </p:nvSpPr>
        <p:spPr/>
        <p:txBody>
          <a:bodyPr/>
          <a:lstStyle/>
          <a:p>
            <a:fld id="{292A07D0-FAD8-8A49-9688-B0132534E48C}" type="slidenum">
              <a:rPr lang="nl-NL" smtClean="0"/>
              <a:pPr/>
              <a:t>3</a:t>
            </a:fld>
            <a:endParaRPr lang="nl-NL"/>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292A07D0-FAD8-8A49-9688-B0132534E48C}" type="slidenum">
              <a:rPr lang="nl-NL" smtClean="0"/>
              <a:pPr/>
              <a:t>4</a:t>
            </a:fld>
            <a:endParaRPr lang="nl-NL"/>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Bron:</a:t>
            </a:r>
            <a:r>
              <a:rPr lang="nl-NL" baseline="0" dirty="0" smtClean="0"/>
              <a:t> </a:t>
            </a:r>
            <a:r>
              <a:rPr lang="nl-NL" baseline="0" dirty="0" err="1" smtClean="0"/>
              <a:t>https</a:t>
            </a:r>
            <a:r>
              <a:rPr lang="nl-NL" baseline="0" dirty="0" smtClean="0"/>
              <a:t>://</a:t>
            </a:r>
            <a:r>
              <a:rPr lang="nl-NL" baseline="0" dirty="0" err="1" smtClean="0"/>
              <a:t>www.flickr.com</a:t>
            </a:r>
            <a:r>
              <a:rPr lang="nl-NL" baseline="0" dirty="0" smtClean="0"/>
              <a:t>/</a:t>
            </a:r>
            <a:r>
              <a:rPr lang="nl-NL" baseline="0" dirty="0" err="1" smtClean="0"/>
              <a:t>photos</a:t>
            </a:r>
            <a:r>
              <a:rPr lang="nl-NL" baseline="0" dirty="0" smtClean="0"/>
              <a:t>/</a:t>
            </a:r>
            <a:r>
              <a:rPr lang="nl-NL" baseline="0" dirty="0" err="1" smtClean="0"/>
              <a:t>marcfonteijn</a:t>
            </a:r>
            <a:r>
              <a:rPr lang="nl-NL" baseline="0" dirty="0" smtClean="0"/>
              <a:t>/6241008769/</a:t>
            </a:r>
          </a:p>
          <a:p>
            <a:r>
              <a:rPr lang="nl-NL" baseline="0" dirty="0" smtClean="0"/>
              <a:t>Auteur: </a:t>
            </a:r>
            <a:r>
              <a:rPr lang="nl-NL" dirty="0" err="1" smtClean="0"/>
              <a:t>marcfonteijn</a:t>
            </a:r>
            <a:r>
              <a:rPr lang="nl-NL" baseline="0" dirty="0" smtClean="0"/>
              <a:t> </a:t>
            </a:r>
            <a:r>
              <a:rPr lang="nl-NL" baseline="0" dirty="0" err="1" smtClean="0"/>
              <a:t>https</a:t>
            </a:r>
            <a:r>
              <a:rPr lang="nl-NL" baseline="0" dirty="0" smtClean="0"/>
              <a:t>://</a:t>
            </a:r>
            <a:r>
              <a:rPr lang="nl-NL" baseline="0" dirty="0" err="1" smtClean="0"/>
              <a:t>www.flickr.com</a:t>
            </a:r>
            <a:r>
              <a:rPr lang="nl-NL" baseline="0" dirty="0" smtClean="0"/>
              <a:t>/</a:t>
            </a:r>
            <a:r>
              <a:rPr lang="nl-NL" baseline="0" dirty="0" err="1" smtClean="0"/>
              <a:t>photos</a:t>
            </a:r>
            <a:r>
              <a:rPr lang="nl-NL" baseline="0" dirty="0" smtClean="0"/>
              <a:t>/</a:t>
            </a:r>
            <a:r>
              <a:rPr lang="nl-NL" baseline="0" dirty="0" err="1" smtClean="0"/>
              <a:t>marcfonteijn</a:t>
            </a:r>
            <a:r>
              <a:rPr lang="nl-NL" baseline="0" dirty="0" smtClean="0"/>
              <a:t>/</a:t>
            </a:r>
          </a:p>
          <a:p>
            <a:r>
              <a:rPr lang="nl-NL" baseline="0" dirty="0" smtClean="0"/>
              <a:t>Licentie :</a:t>
            </a:r>
            <a:r>
              <a:rPr lang="nl-NL" baseline="0" dirty="0" err="1" smtClean="0"/>
              <a:t>https</a:t>
            </a:r>
            <a:r>
              <a:rPr lang="nl-NL" baseline="0" dirty="0" smtClean="0"/>
              <a:t>://</a:t>
            </a:r>
            <a:r>
              <a:rPr lang="nl-NL" baseline="0" dirty="0" err="1" smtClean="0"/>
              <a:t>creativecommons.org</a:t>
            </a:r>
            <a:r>
              <a:rPr lang="nl-NL" baseline="0" dirty="0" smtClean="0"/>
              <a:t>/</a:t>
            </a:r>
            <a:r>
              <a:rPr lang="nl-NL" baseline="0" dirty="0" err="1" smtClean="0"/>
              <a:t>licenses</a:t>
            </a:r>
            <a:r>
              <a:rPr lang="nl-NL" baseline="0" dirty="0" smtClean="0"/>
              <a:t>/</a:t>
            </a:r>
            <a:r>
              <a:rPr lang="nl-NL" baseline="0" dirty="0" err="1" smtClean="0"/>
              <a:t>by-sa</a:t>
            </a:r>
            <a:r>
              <a:rPr lang="nl-NL" baseline="0" dirty="0" smtClean="0"/>
              <a:t>/2.0/</a:t>
            </a:r>
            <a:endParaRPr lang="nl-NL" dirty="0"/>
          </a:p>
        </p:txBody>
      </p:sp>
      <p:sp>
        <p:nvSpPr>
          <p:cNvPr id="4" name="Tijdelijke aanduiding voor dianummer 3"/>
          <p:cNvSpPr>
            <a:spLocks noGrp="1"/>
          </p:cNvSpPr>
          <p:nvPr>
            <p:ph type="sldNum" sz="quarter" idx="10"/>
          </p:nvPr>
        </p:nvSpPr>
        <p:spPr/>
        <p:txBody>
          <a:bodyPr/>
          <a:lstStyle/>
          <a:p>
            <a:fld id="{292A07D0-FAD8-8A49-9688-B0132534E48C}" type="slidenum">
              <a:rPr lang="nl-NL" smtClean="0"/>
              <a:pPr/>
              <a:t>5</a:t>
            </a:fld>
            <a:endParaRPr lang="nl-NL"/>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292A07D0-FAD8-8A49-9688-B0132534E48C}" type="slidenum">
              <a:rPr lang="nl-NL" smtClean="0"/>
              <a:pPr/>
              <a:t>6</a:t>
            </a:fld>
            <a:endParaRPr lang="nl-NL"/>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Bron: eigen fotocollectie</a:t>
            </a:r>
          </a:p>
          <a:p>
            <a:r>
              <a:rPr lang="nl-NL" dirty="0" smtClean="0"/>
              <a:t>Auteur: </a:t>
            </a:r>
            <a:r>
              <a:rPr lang="nl-NL" smtClean="0"/>
              <a:t>Helena Taelman</a:t>
            </a:r>
          </a:p>
          <a:p>
            <a:r>
              <a:rPr lang="nl-NL" dirty="0" smtClean="0"/>
              <a:t>Licentie: </a:t>
            </a:r>
            <a:r>
              <a:rPr lang="nl-NL" dirty="0" smtClean="0">
                <a:hlinkClick r:id="rId3" tooltip="w:en:Creative Commons"/>
              </a:rPr>
              <a:t>Creative Commons</a:t>
            </a:r>
            <a:r>
              <a:rPr lang="nl-NL" dirty="0" smtClean="0"/>
              <a:t> </a:t>
            </a:r>
            <a:r>
              <a:rPr lang="nl-NL" dirty="0" smtClean="0">
                <a:hlinkClick r:id="rId4"/>
              </a:rPr>
              <a:t>Attribution-Share Alike 2.5 Generic</a:t>
            </a:r>
            <a:endParaRPr lang="nl-NL" dirty="0"/>
          </a:p>
        </p:txBody>
      </p:sp>
      <p:sp>
        <p:nvSpPr>
          <p:cNvPr id="4" name="Tijdelijke aanduiding voor dianummer 3"/>
          <p:cNvSpPr>
            <a:spLocks noGrp="1"/>
          </p:cNvSpPr>
          <p:nvPr>
            <p:ph type="sldNum" sz="quarter" idx="10"/>
          </p:nvPr>
        </p:nvSpPr>
        <p:spPr/>
        <p:txBody>
          <a:bodyPr/>
          <a:lstStyle/>
          <a:p>
            <a:fld id="{292A07D0-FAD8-8A49-9688-B0132534E48C}" type="slidenum">
              <a:rPr lang="nl-NL" smtClean="0"/>
              <a:pPr/>
              <a:t>7</a:t>
            </a:fld>
            <a:endParaRPr lang="nl-NL"/>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Bron:   http://</a:t>
            </a:r>
            <a:r>
              <a:rPr lang="nl-NL" dirty="0" err="1" smtClean="0"/>
              <a:t>www.geograph.org.uk</a:t>
            </a:r>
            <a:r>
              <a:rPr lang="nl-NL" dirty="0" smtClean="0"/>
              <a:t>/</a:t>
            </a:r>
            <a:r>
              <a:rPr lang="nl-NL" dirty="0" err="1" smtClean="0"/>
              <a:t>photo</a:t>
            </a:r>
            <a:r>
              <a:rPr lang="nl-NL" dirty="0" smtClean="0"/>
              <a:t>/2360355</a:t>
            </a:r>
            <a:endParaRPr lang="nl-NL" baseline="0" dirty="0" smtClean="0"/>
          </a:p>
          <a:p>
            <a:r>
              <a:rPr lang="nl-NL" baseline="0" dirty="0" smtClean="0"/>
              <a:t>Auteur: </a:t>
            </a:r>
            <a:r>
              <a:rPr lang="nl-NL" dirty="0" smtClean="0">
                <a:hlinkClick r:id="rId3" tooltip="View profile"/>
              </a:rPr>
              <a:t>Brian Robert Marshall</a:t>
            </a:r>
            <a:r>
              <a:rPr lang="nl-NL" dirty="0" smtClean="0"/>
              <a:t> </a:t>
            </a:r>
            <a:endParaRPr lang="nl-NL" baseline="0" dirty="0" smtClean="0"/>
          </a:p>
          <a:p>
            <a:r>
              <a:rPr lang="nl-NL" baseline="0" dirty="0" smtClean="0"/>
              <a:t>Licentie: http://</a:t>
            </a:r>
            <a:r>
              <a:rPr lang="nl-NL" baseline="0" dirty="0" err="1" smtClean="0"/>
              <a:t>creativecommons.org</a:t>
            </a:r>
            <a:r>
              <a:rPr lang="nl-NL" baseline="0" dirty="0" smtClean="0"/>
              <a:t>/</a:t>
            </a:r>
            <a:r>
              <a:rPr lang="nl-NL" baseline="0" dirty="0" err="1" smtClean="0"/>
              <a:t>licenses</a:t>
            </a:r>
            <a:r>
              <a:rPr lang="nl-NL" baseline="0" dirty="0" smtClean="0"/>
              <a:t>/</a:t>
            </a:r>
            <a:r>
              <a:rPr lang="nl-NL" baseline="0" dirty="0" err="1" smtClean="0"/>
              <a:t>by-sa</a:t>
            </a:r>
            <a:r>
              <a:rPr lang="nl-NL" baseline="0" dirty="0" smtClean="0"/>
              <a:t>/2.0/</a:t>
            </a:r>
            <a:endParaRPr lang="nl-NL" dirty="0"/>
          </a:p>
        </p:txBody>
      </p:sp>
      <p:sp>
        <p:nvSpPr>
          <p:cNvPr id="4" name="Tijdelijke aanduiding voor dianummer 3"/>
          <p:cNvSpPr>
            <a:spLocks noGrp="1"/>
          </p:cNvSpPr>
          <p:nvPr>
            <p:ph type="sldNum" sz="quarter" idx="10"/>
          </p:nvPr>
        </p:nvSpPr>
        <p:spPr/>
        <p:txBody>
          <a:bodyPr/>
          <a:lstStyle/>
          <a:p>
            <a:fld id="{292A07D0-FAD8-8A49-9688-B0132534E48C}" type="slidenum">
              <a:rPr lang="nl-NL" smtClean="0"/>
              <a:pPr/>
              <a:t>9</a:t>
            </a:fld>
            <a:endParaRPr lang="nl-NL"/>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Bron:</a:t>
            </a:r>
            <a:r>
              <a:rPr lang="nl-NL" baseline="0" dirty="0" smtClean="0"/>
              <a:t> </a:t>
            </a:r>
            <a:r>
              <a:rPr lang="nl-NL" baseline="0" dirty="0" err="1" smtClean="0"/>
              <a:t>https</a:t>
            </a:r>
            <a:r>
              <a:rPr lang="nl-NL" baseline="0" dirty="0" smtClean="0"/>
              <a:t>://</a:t>
            </a:r>
            <a:r>
              <a:rPr lang="nl-NL" baseline="0" dirty="0" err="1" smtClean="0"/>
              <a:t>www.flickr.com</a:t>
            </a:r>
            <a:r>
              <a:rPr lang="nl-NL" baseline="0" dirty="0" smtClean="0"/>
              <a:t>/</a:t>
            </a:r>
            <a:r>
              <a:rPr lang="nl-NL" baseline="0" dirty="0" err="1" smtClean="0"/>
              <a:t>photos</a:t>
            </a:r>
            <a:r>
              <a:rPr lang="nl-NL" baseline="0" dirty="0" smtClean="0"/>
              <a:t>/</a:t>
            </a:r>
            <a:r>
              <a:rPr lang="nl-NL" baseline="0" dirty="0" err="1" smtClean="0"/>
              <a:t>mondriankilroy</a:t>
            </a:r>
            <a:r>
              <a:rPr lang="nl-NL" baseline="0" dirty="0" smtClean="0"/>
              <a:t>/2197333529/</a:t>
            </a:r>
            <a:endParaRPr lang="nl-NL" dirty="0" smtClean="0"/>
          </a:p>
          <a:p>
            <a:r>
              <a:rPr lang="nl-NL" dirty="0" smtClean="0"/>
              <a:t>Auteur: </a:t>
            </a:r>
            <a:r>
              <a:rPr lang="nl-NL" dirty="0" err="1" smtClean="0"/>
              <a:t>Antonio</a:t>
            </a:r>
            <a:r>
              <a:rPr lang="nl-NL" baseline="0" dirty="0" smtClean="0"/>
              <a:t> </a:t>
            </a:r>
            <a:r>
              <a:rPr lang="nl-NL" baseline="0" dirty="0" err="1" smtClean="0"/>
              <a:t>Bonanno</a:t>
            </a:r>
            <a:r>
              <a:rPr lang="nl-NL" baseline="0" dirty="0" smtClean="0"/>
              <a:t> </a:t>
            </a:r>
            <a:r>
              <a:rPr lang="nl-NL" baseline="0" dirty="0" err="1" smtClean="0"/>
              <a:t>https</a:t>
            </a:r>
            <a:r>
              <a:rPr lang="nl-NL" baseline="0" dirty="0" smtClean="0"/>
              <a:t>://</a:t>
            </a:r>
            <a:r>
              <a:rPr lang="nl-NL" baseline="0" dirty="0" err="1" smtClean="0"/>
              <a:t>www.flickr.com</a:t>
            </a:r>
            <a:r>
              <a:rPr lang="nl-NL" baseline="0" dirty="0" smtClean="0"/>
              <a:t>/</a:t>
            </a:r>
            <a:r>
              <a:rPr lang="nl-NL" baseline="0" dirty="0" err="1" smtClean="0"/>
              <a:t>photos</a:t>
            </a:r>
            <a:r>
              <a:rPr lang="nl-NL" baseline="0" dirty="0" smtClean="0"/>
              <a:t>/</a:t>
            </a:r>
            <a:r>
              <a:rPr lang="nl-NL" baseline="0" dirty="0" err="1" smtClean="0"/>
              <a:t>mondriankilroy</a:t>
            </a:r>
            <a:r>
              <a:rPr lang="nl-NL" baseline="0" dirty="0" smtClean="0"/>
              <a:t>/</a:t>
            </a:r>
            <a:endParaRPr lang="nl-NL" dirty="0" smtClean="0"/>
          </a:p>
          <a:p>
            <a:r>
              <a:rPr lang="nl-NL" dirty="0" smtClean="0"/>
              <a:t>Licentie:</a:t>
            </a:r>
            <a:r>
              <a:rPr lang="nl-NL" dirty="0" err="1" smtClean="0"/>
              <a:t>https</a:t>
            </a:r>
            <a:r>
              <a:rPr lang="nl-NL" dirty="0" smtClean="0"/>
              <a:t>://</a:t>
            </a:r>
            <a:r>
              <a:rPr lang="nl-NL" dirty="0" err="1" smtClean="0"/>
              <a:t>creativecommons.org</a:t>
            </a:r>
            <a:r>
              <a:rPr lang="nl-NL" dirty="0" smtClean="0"/>
              <a:t>/</a:t>
            </a:r>
            <a:r>
              <a:rPr lang="nl-NL" dirty="0" err="1" smtClean="0"/>
              <a:t>licenses</a:t>
            </a:r>
            <a:r>
              <a:rPr lang="nl-NL" dirty="0" smtClean="0"/>
              <a:t>/</a:t>
            </a:r>
            <a:r>
              <a:rPr lang="nl-NL" dirty="0" err="1" smtClean="0"/>
              <a:t>by-sa</a:t>
            </a:r>
            <a:r>
              <a:rPr lang="nl-NL" dirty="0" smtClean="0"/>
              <a:t>/2.0/</a:t>
            </a:r>
          </a:p>
          <a:p>
            <a:endParaRPr lang="nl-NL" dirty="0" smtClean="0"/>
          </a:p>
          <a:p>
            <a:endParaRPr lang="nl-NL" dirty="0"/>
          </a:p>
        </p:txBody>
      </p:sp>
      <p:sp>
        <p:nvSpPr>
          <p:cNvPr id="4" name="Tijdelijke aanduiding voor dianummer 3"/>
          <p:cNvSpPr>
            <a:spLocks noGrp="1"/>
          </p:cNvSpPr>
          <p:nvPr>
            <p:ph type="sldNum" sz="quarter" idx="10"/>
          </p:nvPr>
        </p:nvSpPr>
        <p:spPr/>
        <p:txBody>
          <a:bodyPr/>
          <a:lstStyle/>
          <a:p>
            <a:fld id="{292A07D0-FAD8-8A49-9688-B0132534E48C}" type="slidenum">
              <a:rPr lang="nl-NL" smtClean="0"/>
              <a:pPr/>
              <a:t>11</a:t>
            </a:fld>
            <a:endParaRPr lang="nl-NL"/>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BE" smtClean="0"/>
              <a:t>Titelstijl van model bewerken</a:t>
            </a:r>
            <a:endParaRPr lang="nl-NL"/>
          </a:p>
        </p:txBody>
      </p:sp>
      <p:sp>
        <p:nvSpPr>
          <p:cNvPr id="3" name="Sub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BE" smtClean="0"/>
              <a:t>Klik om de titelstijl van het model te bewerken</a:t>
            </a:r>
            <a:endParaRPr lang="nl-NL"/>
          </a:p>
        </p:txBody>
      </p:sp>
      <p:sp>
        <p:nvSpPr>
          <p:cNvPr id="4" name="Tijdelijke aanduiding voor datum 3"/>
          <p:cNvSpPr>
            <a:spLocks noGrp="1"/>
          </p:cNvSpPr>
          <p:nvPr>
            <p:ph type="dt" sz="half" idx="10"/>
          </p:nvPr>
        </p:nvSpPr>
        <p:spPr/>
        <p:txBody>
          <a:bodyPr/>
          <a:lstStyle/>
          <a:p>
            <a:fld id="{4B759A91-F69F-2440-B9EC-98D43C5C3862}" type="datetimeFigureOut">
              <a:rPr lang="nl-NL" smtClean="0"/>
              <a:pPr/>
              <a:t>09-12-2014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7701EEA-ED29-8346-8822-3B6D9854D8B9}" type="slidenum">
              <a:rPr lang="nl-NL" smtClean="0"/>
              <a:pPr/>
              <a:t>‹nr.›</a:t>
            </a:fld>
            <a:endParaRPr lang="nl-N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smtClean="0"/>
              <a:t>Titelstijl van model bewerken</a:t>
            </a:r>
            <a:endParaRPr lang="nl-NL"/>
          </a:p>
        </p:txBody>
      </p:sp>
      <p:sp>
        <p:nvSpPr>
          <p:cNvPr id="3" name="Tijdelijke aanduiding voor verticale tekst 2"/>
          <p:cNvSpPr>
            <a:spLocks noGrp="1"/>
          </p:cNvSpPr>
          <p:nvPr>
            <p:ph type="body" orient="vert" idx="1"/>
          </p:nvPr>
        </p:nvSpPr>
        <p:spPr/>
        <p:txBody>
          <a:bodyPr vert="eaVert"/>
          <a:lstStyle/>
          <a:p>
            <a:pPr lvl="0"/>
            <a:r>
              <a:rPr lang="nl-BE" smtClean="0"/>
              <a:t>Klik om de tekststijl van het model te bewerken</a:t>
            </a:r>
          </a:p>
          <a:p>
            <a:pPr lvl="1"/>
            <a:r>
              <a:rPr lang="nl-BE" smtClean="0"/>
              <a:t>Tweede niveau</a:t>
            </a:r>
          </a:p>
          <a:p>
            <a:pPr lvl="2"/>
            <a:r>
              <a:rPr lang="nl-BE" smtClean="0"/>
              <a:t>Derde niveau</a:t>
            </a:r>
          </a:p>
          <a:p>
            <a:pPr lvl="3"/>
            <a:r>
              <a:rPr lang="nl-BE" smtClean="0"/>
              <a:t>Vierde niveau</a:t>
            </a:r>
          </a:p>
          <a:p>
            <a:pPr lvl="4"/>
            <a:r>
              <a:rPr lang="nl-BE" smtClean="0"/>
              <a:t>Vijfde niveau</a:t>
            </a:r>
            <a:endParaRPr lang="nl-NL"/>
          </a:p>
        </p:txBody>
      </p:sp>
      <p:sp>
        <p:nvSpPr>
          <p:cNvPr id="4" name="Tijdelijke aanduiding voor datum 3"/>
          <p:cNvSpPr>
            <a:spLocks noGrp="1"/>
          </p:cNvSpPr>
          <p:nvPr>
            <p:ph type="dt" sz="half" idx="10"/>
          </p:nvPr>
        </p:nvSpPr>
        <p:spPr/>
        <p:txBody>
          <a:bodyPr/>
          <a:lstStyle/>
          <a:p>
            <a:fld id="{4B759A91-F69F-2440-B9EC-98D43C5C3862}" type="datetimeFigureOut">
              <a:rPr lang="nl-NL" smtClean="0"/>
              <a:pPr/>
              <a:t>09-12-2014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7701EEA-ED29-8346-8822-3B6D9854D8B9}" type="slidenum">
              <a:rPr lang="nl-NL" smtClean="0"/>
              <a:pPr/>
              <a:t>‹nr.›</a:t>
            </a:fld>
            <a:endParaRPr lang="nl-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BE" smtClean="0"/>
              <a:t>Titelstijl van model bewerken</a:t>
            </a:r>
            <a:endParaRPr lang="nl-NL"/>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BE" smtClean="0"/>
              <a:t>Klik om de tekststijl van het model te bewerken</a:t>
            </a:r>
          </a:p>
          <a:p>
            <a:pPr lvl="1"/>
            <a:r>
              <a:rPr lang="nl-BE" smtClean="0"/>
              <a:t>Tweede niveau</a:t>
            </a:r>
          </a:p>
          <a:p>
            <a:pPr lvl="2"/>
            <a:r>
              <a:rPr lang="nl-BE" smtClean="0"/>
              <a:t>Derde niveau</a:t>
            </a:r>
          </a:p>
          <a:p>
            <a:pPr lvl="3"/>
            <a:r>
              <a:rPr lang="nl-BE" smtClean="0"/>
              <a:t>Vierde niveau</a:t>
            </a:r>
          </a:p>
          <a:p>
            <a:pPr lvl="4"/>
            <a:r>
              <a:rPr lang="nl-BE" smtClean="0"/>
              <a:t>Vijfde niveau</a:t>
            </a:r>
            <a:endParaRPr lang="nl-NL"/>
          </a:p>
        </p:txBody>
      </p:sp>
      <p:sp>
        <p:nvSpPr>
          <p:cNvPr id="4" name="Tijdelijke aanduiding voor datum 3"/>
          <p:cNvSpPr>
            <a:spLocks noGrp="1"/>
          </p:cNvSpPr>
          <p:nvPr>
            <p:ph type="dt" sz="half" idx="10"/>
          </p:nvPr>
        </p:nvSpPr>
        <p:spPr/>
        <p:txBody>
          <a:bodyPr/>
          <a:lstStyle/>
          <a:p>
            <a:fld id="{4B759A91-F69F-2440-B9EC-98D43C5C3862}" type="datetimeFigureOut">
              <a:rPr lang="nl-NL" smtClean="0"/>
              <a:pPr/>
              <a:t>09-12-2014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7701EEA-ED29-8346-8822-3B6D9854D8B9}" type="slidenum">
              <a:rPr lang="nl-NL" smtClean="0"/>
              <a:pPr/>
              <a:t>‹nr.›</a:t>
            </a:fld>
            <a:endParaRPr lang="nl-N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smtClean="0"/>
              <a:t>Titelstijl van model bewerken</a:t>
            </a:r>
            <a:endParaRPr lang="nl-NL"/>
          </a:p>
        </p:txBody>
      </p:sp>
      <p:sp>
        <p:nvSpPr>
          <p:cNvPr id="3" name="Tijdelijke aanduiding voor inhoud 2"/>
          <p:cNvSpPr>
            <a:spLocks noGrp="1"/>
          </p:cNvSpPr>
          <p:nvPr>
            <p:ph idx="1"/>
          </p:nvPr>
        </p:nvSpPr>
        <p:spPr/>
        <p:txBody>
          <a:bodyPr/>
          <a:lstStyle/>
          <a:p>
            <a:pPr lvl="0"/>
            <a:r>
              <a:rPr lang="nl-BE" smtClean="0"/>
              <a:t>Klik om de tekststijl van het model te bewerken</a:t>
            </a:r>
          </a:p>
          <a:p>
            <a:pPr lvl="1"/>
            <a:r>
              <a:rPr lang="nl-BE" smtClean="0"/>
              <a:t>Tweede niveau</a:t>
            </a:r>
          </a:p>
          <a:p>
            <a:pPr lvl="2"/>
            <a:r>
              <a:rPr lang="nl-BE" smtClean="0"/>
              <a:t>Derde niveau</a:t>
            </a:r>
          </a:p>
          <a:p>
            <a:pPr lvl="3"/>
            <a:r>
              <a:rPr lang="nl-BE" smtClean="0"/>
              <a:t>Vierde niveau</a:t>
            </a:r>
          </a:p>
          <a:p>
            <a:pPr lvl="4"/>
            <a:r>
              <a:rPr lang="nl-BE" smtClean="0"/>
              <a:t>Vijfde niveau</a:t>
            </a:r>
            <a:endParaRPr lang="nl-NL"/>
          </a:p>
        </p:txBody>
      </p:sp>
      <p:sp>
        <p:nvSpPr>
          <p:cNvPr id="4" name="Tijdelijke aanduiding voor datum 3"/>
          <p:cNvSpPr>
            <a:spLocks noGrp="1"/>
          </p:cNvSpPr>
          <p:nvPr>
            <p:ph type="dt" sz="half" idx="10"/>
          </p:nvPr>
        </p:nvSpPr>
        <p:spPr/>
        <p:txBody>
          <a:bodyPr/>
          <a:lstStyle/>
          <a:p>
            <a:fld id="{4B759A91-F69F-2440-B9EC-98D43C5C3862}" type="datetimeFigureOut">
              <a:rPr lang="nl-NL" smtClean="0"/>
              <a:pPr/>
              <a:t>09-12-2014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7701EEA-ED29-8346-8822-3B6D9854D8B9}" type="slidenum">
              <a:rPr lang="nl-NL" smtClean="0"/>
              <a:pPr/>
              <a:t>‹nr.›</a:t>
            </a:fld>
            <a:endParaRPr lang="nl-N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BE" smtClean="0"/>
              <a:t>Titelstijl van model bewerken</a:t>
            </a:r>
            <a:endParaRPr lang="nl-NL"/>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BE" smtClean="0"/>
              <a:t>Klik om de tekststijl van het model te bewerken</a:t>
            </a:r>
          </a:p>
        </p:txBody>
      </p:sp>
      <p:sp>
        <p:nvSpPr>
          <p:cNvPr id="4" name="Tijdelijke aanduiding voor datum 3"/>
          <p:cNvSpPr>
            <a:spLocks noGrp="1"/>
          </p:cNvSpPr>
          <p:nvPr>
            <p:ph type="dt" sz="half" idx="10"/>
          </p:nvPr>
        </p:nvSpPr>
        <p:spPr/>
        <p:txBody>
          <a:bodyPr/>
          <a:lstStyle/>
          <a:p>
            <a:fld id="{4B759A91-F69F-2440-B9EC-98D43C5C3862}" type="datetimeFigureOut">
              <a:rPr lang="nl-NL" smtClean="0"/>
              <a:pPr/>
              <a:t>09-12-2014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7701EEA-ED29-8346-8822-3B6D9854D8B9}" type="slidenum">
              <a:rPr lang="nl-NL" smtClean="0"/>
              <a:pPr/>
              <a:t>‹nr.›</a:t>
            </a:fld>
            <a:endParaRPr lang="nl-N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smtClean="0"/>
              <a:t>Titelstijl van model bewerken</a:t>
            </a:r>
            <a:endParaRPr lang="nl-NL"/>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Klik om de tekststijl van het model te bewerken</a:t>
            </a:r>
          </a:p>
          <a:p>
            <a:pPr lvl="1"/>
            <a:r>
              <a:rPr lang="nl-BE" smtClean="0"/>
              <a:t>Tweede niveau</a:t>
            </a:r>
          </a:p>
          <a:p>
            <a:pPr lvl="2"/>
            <a:r>
              <a:rPr lang="nl-BE" smtClean="0"/>
              <a:t>Derde niveau</a:t>
            </a:r>
          </a:p>
          <a:p>
            <a:pPr lvl="3"/>
            <a:r>
              <a:rPr lang="nl-BE" smtClean="0"/>
              <a:t>Vierde niveau</a:t>
            </a:r>
          </a:p>
          <a:p>
            <a:pPr lvl="4"/>
            <a:r>
              <a:rPr lang="nl-BE" smtClean="0"/>
              <a:t>Vijfde niveau</a:t>
            </a:r>
            <a:endParaRPr lang="nl-NL"/>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Klik om de tekststijl van het model te bewerken</a:t>
            </a:r>
          </a:p>
          <a:p>
            <a:pPr lvl="1"/>
            <a:r>
              <a:rPr lang="nl-BE" smtClean="0"/>
              <a:t>Tweede niveau</a:t>
            </a:r>
          </a:p>
          <a:p>
            <a:pPr lvl="2"/>
            <a:r>
              <a:rPr lang="nl-BE" smtClean="0"/>
              <a:t>Derde niveau</a:t>
            </a:r>
          </a:p>
          <a:p>
            <a:pPr lvl="3"/>
            <a:r>
              <a:rPr lang="nl-BE" smtClean="0"/>
              <a:t>Vierde niveau</a:t>
            </a:r>
          </a:p>
          <a:p>
            <a:pPr lvl="4"/>
            <a:r>
              <a:rPr lang="nl-BE" smtClean="0"/>
              <a:t>Vijfde niveau</a:t>
            </a:r>
            <a:endParaRPr lang="nl-NL"/>
          </a:p>
        </p:txBody>
      </p:sp>
      <p:sp>
        <p:nvSpPr>
          <p:cNvPr id="5" name="Tijdelijke aanduiding voor datum 4"/>
          <p:cNvSpPr>
            <a:spLocks noGrp="1"/>
          </p:cNvSpPr>
          <p:nvPr>
            <p:ph type="dt" sz="half" idx="10"/>
          </p:nvPr>
        </p:nvSpPr>
        <p:spPr/>
        <p:txBody>
          <a:bodyPr/>
          <a:lstStyle/>
          <a:p>
            <a:fld id="{4B759A91-F69F-2440-B9EC-98D43C5C3862}" type="datetimeFigureOut">
              <a:rPr lang="nl-NL" smtClean="0"/>
              <a:pPr/>
              <a:t>09-12-2014</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D7701EEA-ED29-8346-8822-3B6D9854D8B9}" type="slidenum">
              <a:rPr lang="nl-NL" smtClean="0"/>
              <a:pPr/>
              <a:t>‹nr.›</a:t>
            </a:fld>
            <a:endParaRPr lang="nl-N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BE" smtClean="0"/>
              <a:t>Titelstijl van model bewerken</a:t>
            </a:r>
            <a:endParaRPr lang="nl-NL"/>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Klik om de tekststijl van het model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Klik om de tekststijl van het model te bewerken</a:t>
            </a:r>
          </a:p>
          <a:p>
            <a:pPr lvl="1"/>
            <a:r>
              <a:rPr lang="nl-BE" smtClean="0"/>
              <a:t>Tweede niveau</a:t>
            </a:r>
          </a:p>
          <a:p>
            <a:pPr lvl="2"/>
            <a:r>
              <a:rPr lang="nl-BE" smtClean="0"/>
              <a:t>Derde niveau</a:t>
            </a:r>
          </a:p>
          <a:p>
            <a:pPr lvl="3"/>
            <a:r>
              <a:rPr lang="nl-BE" smtClean="0"/>
              <a:t>Vierde niveau</a:t>
            </a:r>
          </a:p>
          <a:p>
            <a:pPr lvl="4"/>
            <a:r>
              <a:rPr lang="nl-BE" smtClean="0"/>
              <a:t>Vijfde niveau</a:t>
            </a:r>
            <a:endParaRPr lang="nl-NL"/>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Klik om de tekststijl van het model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Klik om de tekststijl van het model te bewerken</a:t>
            </a:r>
          </a:p>
          <a:p>
            <a:pPr lvl="1"/>
            <a:r>
              <a:rPr lang="nl-BE" smtClean="0"/>
              <a:t>Tweede niveau</a:t>
            </a:r>
          </a:p>
          <a:p>
            <a:pPr lvl="2"/>
            <a:r>
              <a:rPr lang="nl-BE" smtClean="0"/>
              <a:t>Derde niveau</a:t>
            </a:r>
          </a:p>
          <a:p>
            <a:pPr lvl="3"/>
            <a:r>
              <a:rPr lang="nl-BE" smtClean="0"/>
              <a:t>Vierde niveau</a:t>
            </a:r>
          </a:p>
          <a:p>
            <a:pPr lvl="4"/>
            <a:r>
              <a:rPr lang="nl-BE" smtClean="0"/>
              <a:t>Vijfde niveau</a:t>
            </a:r>
            <a:endParaRPr lang="nl-NL"/>
          </a:p>
        </p:txBody>
      </p:sp>
      <p:sp>
        <p:nvSpPr>
          <p:cNvPr id="7" name="Tijdelijke aanduiding voor datum 6"/>
          <p:cNvSpPr>
            <a:spLocks noGrp="1"/>
          </p:cNvSpPr>
          <p:nvPr>
            <p:ph type="dt" sz="half" idx="10"/>
          </p:nvPr>
        </p:nvSpPr>
        <p:spPr/>
        <p:txBody>
          <a:bodyPr/>
          <a:lstStyle/>
          <a:p>
            <a:fld id="{4B759A91-F69F-2440-B9EC-98D43C5C3862}" type="datetimeFigureOut">
              <a:rPr lang="nl-NL" smtClean="0"/>
              <a:pPr/>
              <a:t>09-12-2014</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D7701EEA-ED29-8346-8822-3B6D9854D8B9}" type="slidenum">
              <a:rPr lang="nl-NL" smtClean="0"/>
              <a:pPr/>
              <a:t>‹nr.›</a:t>
            </a:fld>
            <a:endParaRPr lang="nl-N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smtClean="0"/>
              <a:t>Titelstijl van model bewerken</a:t>
            </a:r>
            <a:endParaRPr lang="nl-NL"/>
          </a:p>
        </p:txBody>
      </p:sp>
      <p:sp>
        <p:nvSpPr>
          <p:cNvPr id="3" name="Tijdelijke aanduiding voor datum 2"/>
          <p:cNvSpPr>
            <a:spLocks noGrp="1"/>
          </p:cNvSpPr>
          <p:nvPr>
            <p:ph type="dt" sz="half" idx="10"/>
          </p:nvPr>
        </p:nvSpPr>
        <p:spPr/>
        <p:txBody>
          <a:bodyPr/>
          <a:lstStyle/>
          <a:p>
            <a:fld id="{4B759A91-F69F-2440-B9EC-98D43C5C3862}" type="datetimeFigureOut">
              <a:rPr lang="nl-NL" smtClean="0"/>
              <a:pPr/>
              <a:t>09-12-2014</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D7701EEA-ED29-8346-8822-3B6D9854D8B9}" type="slidenum">
              <a:rPr lang="nl-NL" smtClean="0"/>
              <a:pPr/>
              <a:t>‹nr.›</a:t>
            </a:fld>
            <a:endParaRPr lang="nl-N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4B759A91-F69F-2440-B9EC-98D43C5C3862}" type="datetimeFigureOut">
              <a:rPr lang="nl-NL" smtClean="0"/>
              <a:pPr/>
              <a:t>09-12-2014</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D7701EEA-ED29-8346-8822-3B6D9854D8B9}" type="slidenum">
              <a:rPr lang="nl-NL" smtClean="0"/>
              <a:pPr/>
              <a:t>‹nr.›</a:t>
            </a:fld>
            <a:endParaRPr lang="nl-N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BE" smtClean="0"/>
              <a:t>Titelstijl van model bewerken</a:t>
            </a:r>
            <a:endParaRPr lang="nl-NL"/>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smtClean="0"/>
              <a:t>Klik om de tekststijl van het model te bewerken</a:t>
            </a:r>
          </a:p>
          <a:p>
            <a:pPr lvl="1"/>
            <a:r>
              <a:rPr lang="nl-BE" smtClean="0"/>
              <a:t>Tweede niveau</a:t>
            </a:r>
          </a:p>
          <a:p>
            <a:pPr lvl="2"/>
            <a:r>
              <a:rPr lang="nl-BE" smtClean="0"/>
              <a:t>Derde niveau</a:t>
            </a:r>
          </a:p>
          <a:p>
            <a:pPr lvl="3"/>
            <a:r>
              <a:rPr lang="nl-BE" smtClean="0"/>
              <a:t>Vierde niveau</a:t>
            </a:r>
          </a:p>
          <a:p>
            <a:pPr lvl="4"/>
            <a:r>
              <a:rPr lang="nl-BE" smtClean="0"/>
              <a:t>Vijfde niveau</a:t>
            </a:r>
            <a:endParaRPr lang="nl-NL"/>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Klik om de tekststijl van het model te bewerken</a:t>
            </a:r>
          </a:p>
        </p:txBody>
      </p:sp>
      <p:sp>
        <p:nvSpPr>
          <p:cNvPr id="5" name="Tijdelijke aanduiding voor datum 4"/>
          <p:cNvSpPr>
            <a:spLocks noGrp="1"/>
          </p:cNvSpPr>
          <p:nvPr>
            <p:ph type="dt" sz="half" idx="10"/>
          </p:nvPr>
        </p:nvSpPr>
        <p:spPr/>
        <p:txBody>
          <a:bodyPr/>
          <a:lstStyle/>
          <a:p>
            <a:fld id="{4B759A91-F69F-2440-B9EC-98D43C5C3862}" type="datetimeFigureOut">
              <a:rPr lang="nl-NL" smtClean="0"/>
              <a:pPr/>
              <a:t>09-12-2014</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D7701EEA-ED29-8346-8822-3B6D9854D8B9}" type="slidenum">
              <a:rPr lang="nl-NL" smtClean="0"/>
              <a:pPr/>
              <a:t>‹nr.›</a:t>
            </a:fld>
            <a:endParaRPr lang="nl-N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BE" smtClean="0"/>
              <a:t>Titelstijl van model bewerken</a:t>
            </a:r>
            <a:endParaRPr lang="nl-NL"/>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Klik om de tekststijl van het model te bewerken</a:t>
            </a:r>
          </a:p>
        </p:txBody>
      </p:sp>
      <p:sp>
        <p:nvSpPr>
          <p:cNvPr id="5" name="Tijdelijke aanduiding voor datum 4"/>
          <p:cNvSpPr>
            <a:spLocks noGrp="1"/>
          </p:cNvSpPr>
          <p:nvPr>
            <p:ph type="dt" sz="half" idx="10"/>
          </p:nvPr>
        </p:nvSpPr>
        <p:spPr/>
        <p:txBody>
          <a:bodyPr/>
          <a:lstStyle/>
          <a:p>
            <a:fld id="{4B759A91-F69F-2440-B9EC-98D43C5C3862}" type="datetimeFigureOut">
              <a:rPr lang="nl-NL" smtClean="0"/>
              <a:pPr/>
              <a:t>09-12-2014</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D7701EEA-ED29-8346-8822-3B6D9854D8B9}" type="slidenum">
              <a:rPr lang="nl-NL" smtClean="0"/>
              <a:pPr/>
              <a:t>‹nr.›</a:t>
            </a:fld>
            <a:endParaRPr lang="nl-NL"/>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BE" smtClean="0"/>
              <a:t>Titelstijl van model bewerken</a:t>
            </a:r>
            <a:endParaRPr lang="nl-NL"/>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BE" smtClean="0"/>
              <a:t>Klik om de tekststijl van het model te bewerken</a:t>
            </a:r>
          </a:p>
          <a:p>
            <a:pPr lvl="1"/>
            <a:r>
              <a:rPr lang="nl-BE" smtClean="0"/>
              <a:t>Tweede niveau</a:t>
            </a:r>
          </a:p>
          <a:p>
            <a:pPr lvl="2"/>
            <a:r>
              <a:rPr lang="nl-BE" smtClean="0"/>
              <a:t>Derde niveau</a:t>
            </a:r>
          </a:p>
          <a:p>
            <a:pPr lvl="3"/>
            <a:r>
              <a:rPr lang="nl-BE" smtClean="0"/>
              <a:t>Vierde niveau</a:t>
            </a:r>
          </a:p>
          <a:p>
            <a:pPr lvl="4"/>
            <a:r>
              <a:rPr lang="nl-BE" smtClean="0"/>
              <a:t>Vijfde niveau</a:t>
            </a:r>
            <a:endParaRPr lang="nl-NL"/>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759A91-F69F-2440-B9EC-98D43C5C3862}" type="datetimeFigureOut">
              <a:rPr lang="nl-NL" smtClean="0"/>
              <a:pPr/>
              <a:t>09-12-2014</a:t>
            </a:fld>
            <a:endParaRPr lang="nl-NL"/>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701EEA-ED29-8346-8822-3B6D9854D8B9}" type="slidenum">
              <a:rPr lang="nl-NL" smtClean="0"/>
              <a:pPr/>
              <a:t>‹nr.›</a:t>
            </a:fld>
            <a:endParaRPr lang="nl-N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9" name="Tabel 8"/>
          <p:cNvGraphicFramePr>
            <a:graphicFrameLocks noGrp="1"/>
          </p:cNvGraphicFramePr>
          <p:nvPr/>
        </p:nvGraphicFramePr>
        <p:xfrm>
          <a:off x="101025" y="6273447"/>
          <a:ext cx="9042975" cy="640080"/>
        </p:xfrm>
        <a:graphic>
          <a:graphicData uri="http://schemas.openxmlformats.org/drawingml/2006/table">
            <a:tbl>
              <a:tblPr firstRow="1" bandRow="1">
                <a:tableStyleId>{7E9639D4-E3E2-4D34-9284-5A2195B3D0D7}</a:tableStyleId>
              </a:tblPr>
              <a:tblGrid>
                <a:gridCol w="1729837"/>
                <a:gridCol w="5904941"/>
                <a:gridCol w="1408197"/>
              </a:tblGrid>
              <a:tr h="17310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dirty="0" smtClean="0">
                          <a:solidFill>
                            <a:schemeClr val="tx1"/>
                          </a:solidFill>
                        </a:rPr>
                        <a:t>30 DE REM</a:t>
                      </a:r>
                    </a:p>
                  </a:txBody>
                  <a:tcP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noFill/>
                  </a:tcPr>
                </a:tc>
                <a:tc>
                  <a:txBody>
                    <a:bodyPr/>
                    <a:lstStyle/>
                    <a:p>
                      <a:r>
                        <a:rPr lang="nl-NL" b="0" dirty="0" smtClean="0">
                          <a:solidFill>
                            <a:srgbClr val="000000"/>
                          </a:solidFill>
                        </a:rPr>
                        <a:t>Een fiets heeft een rem. Als je de rem gebruikt, dan stopt de fiets. </a:t>
                      </a:r>
                    </a:p>
                  </a:txBody>
                  <a:tcP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FFFFFF"/>
                    </a:solidFill>
                  </a:tcPr>
                </a:tc>
                <a:tc>
                  <a:txBody>
                    <a:bodyPr/>
                    <a:lstStyle/>
                    <a:p>
                      <a:pPr algn="r"/>
                      <a:r>
                        <a:rPr lang="nl-NL" sz="1200" b="0" dirty="0" err="1" smtClean="0">
                          <a:solidFill>
                            <a:srgbClr val="000000"/>
                          </a:solidFill>
                        </a:rPr>
                        <a:t>Fiets-auto</a:t>
                      </a:r>
                      <a:endParaRPr lang="nl-NL" sz="1200" b="0" dirty="0" smtClean="0">
                        <a:solidFill>
                          <a:srgbClr val="000000"/>
                        </a:solidFill>
                      </a:endParaRPr>
                    </a:p>
                    <a:p>
                      <a:pPr algn="r"/>
                      <a:r>
                        <a:rPr lang="nl-NL" sz="1200" b="0" dirty="0" smtClean="0">
                          <a:solidFill>
                            <a:srgbClr val="000000"/>
                          </a:solidFill>
                        </a:rPr>
                        <a:t>Verhaal</a:t>
                      </a:r>
                      <a:endParaRPr lang="nl-NL" sz="1200" b="0" dirty="0">
                        <a:solidFill>
                          <a:srgbClr val="000000"/>
                        </a:solidFill>
                      </a:endParaRPr>
                    </a:p>
                  </a:txBody>
                  <a:tcPr anchor="b">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FFFFFF"/>
                    </a:solidFill>
                  </a:tcPr>
                </a:tc>
              </a:tr>
            </a:tbl>
          </a:graphicData>
        </a:graphic>
      </p:graphicFrame>
      <p:pic>
        <p:nvPicPr>
          <p:cNvPr id="5" name="Afbeelding 4"/>
          <p:cNvPicPr>
            <a:picLocks noChangeAspect="1"/>
          </p:cNvPicPr>
          <p:nvPr/>
        </p:nvPicPr>
        <p:blipFill>
          <a:blip r:embed="rId3"/>
          <a:stretch>
            <a:fillRect/>
          </a:stretch>
        </p:blipFill>
        <p:spPr>
          <a:xfrm>
            <a:off x="185690" y="110394"/>
            <a:ext cx="8805908" cy="5875192"/>
          </a:xfrm>
          <a:prstGeom prst="rect">
            <a:avLst/>
          </a:prstGeom>
        </p:spPr>
      </p:pic>
      <p:sp>
        <p:nvSpPr>
          <p:cNvPr id="14" name="Ovaal 13"/>
          <p:cNvSpPr/>
          <p:nvPr/>
        </p:nvSpPr>
        <p:spPr>
          <a:xfrm flipH="1">
            <a:off x="4842934" y="1388533"/>
            <a:ext cx="1428566" cy="846667"/>
          </a:xfrm>
          <a:prstGeom prst="ellipse">
            <a:avLst/>
          </a:prstGeom>
          <a:noFill/>
          <a:ln w="38100">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6" name="Tabel 5"/>
          <p:cNvGraphicFramePr>
            <a:graphicFrameLocks noGrp="1"/>
          </p:cNvGraphicFramePr>
          <p:nvPr/>
        </p:nvGraphicFramePr>
        <p:xfrm>
          <a:off x="214422" y="197967"/>
          <a:ext cx="8755356" cy="5638800"/>
        </p:xfrm>
        <a:graphic>
          <a:graphicData uri="http://schemas.openxmlformats.org/drawingml/2006/table">
            <a:tbl>
              <a:tblPr firstRow="1" bandRow="1">
                <a:tableStyleId>{7E9639D4-E3E2-4D34-9284-5A2195B3D0D7}</a:tableStyleId>
              </a:tblPr>
              <a:tblGrid>
                <a:gridCol w="1939793"/>
                <a:gridCol w="6815563"/>
              </a:tblGrid>
              <a:tr h="175512">
                <a:tc>
                  <a:txBody>
                    <a:bodyPr/>
                    <a:lstStyle/>
                    <a:p>
                      <a:r>
                        <a:rPr lang="nl-NL" sz="1600" b="1" dirty="0" smtClean="0">
                          <a:solidFill>
                            <a:srgbClr val="FFFFFF"/>
                          </a:solidFill>
                        </a:rPr>
                        <a:t>Dag 3 Motivatie</a:t>
                      </a:r>
                      <a:endParaRPr lang="nl-NL" sz="1600" b="1" dirty="0">
                        <a:solidFill>
                          <a:srgbClr val="FFFFFF"/>
                        </a:solidFill>
                      </a:endParaRPr>
                    </a:p>
                  </a:txBody>
                  <a:tcPr>
                    <a:solidFill>
                      <a:schemeClr val="tx1"/>
                    </a:solidFill>
                  </a:tcPr>
                </a:tc>
                <a:tc>
                  <a:txBody>
                    <a:bodyPr/>
                    <a:lstStyle/>
                    <a:p>
                      <a:r>
                        <a:rPr lang="nl-NL" sz="1600" b="1" dirty="0" smtClean="0">
                          <a:solidFill>
                            <a:schemeClr val="bg1"/>
                          </a:solidFill>
                        </a:rPr>
                        <a:t>Introductie magische woorden</a:t>
                      </a:r>
                      <a:endParaRPr lang="nl-NL" sz="1600" b="1" dirty="0">
                        <a:solidFill>
                          <a:schemeClr val="bg1"/>
                        </a:solidFill>
                      </a:endParaRPr>
                    </a:p>
                  </a:txBody>
                  <a:tcPr>
                    <a:solidFill>
                      <a:srgbClr val="000000"/>
                    </a:solidFill>
                  </a:tcPr>
                </a:tc>
              </a:tr>
              <a:tr h="175512">
                <a:tc>
                  <a:txBody>
                    <a:bodyPr/>
                    <a:lstStyle/>
                    <a:p>
                      <a:r>
                        <a:rPr lang="nl-NL" sz="1600" dirty="0" smtClean="0"/>
                        <a:t>Definitie motor</a:t>
                      </a:r>
                      <a:endParaRPr lang="nl-NL" sz="1600" dirty="0"/>
                    </a:p>
                  </a:txBody>
                  <a:tcPr/>
                </a:tc>
                <a:tc>
                  <a:txBody>
                    <a:bodyPr/>
                    <a:lstStyle/>
                    <a:p>
                      <a:r>
                        <a:rPr lang="nl-NL" sz="1600" dirty="0" smtClean="0"/>
                        <a:t>De</a:t>
                      </a:r>
                      <a:r>
                        <a:rPr lang="nl-NL" sz="1600" baseline="0" dirty="0" smtClean="0"/>
                        <a:t> motor is de machine die de wielen van de auto doet draaien</a:t>
                      </a:r>
                      <a:r>
                        <a:rPr lang="nl-NL" sz="1600" dirty="0" smtClean="0"/>
                        <a:t>. De motor. De motor maakt lawaai.      Wat zie je hier?</a:t>
                      </a:r>
                      <a:endParaRPr lang="nl-NL" sz="1600" dirty="0"/>
                    </a:p>
                  </a:txBody>
                  <a:tcPr/>
                </a:tc>
              </a:tr>
              <a:tr h="175512">
                <a:tc>
                  <a:txBody>
                    <a:bodyPr/>
                    <a:lstStyle/>
                    <a:p>
                      <a:r>
                        <a:rPr lang="nl-NL" sz="1600" dirty="0" smtClean="0"/>
                        <a:t>Vraag over prent</a:t>
                      </a:r>
                      <a:endParaRPr lang="nl-NL" sz="1600" dirty="0"/>
                    </a:p>
                  </a:txBody>
                  <a:tcPr/>
                </a:tc>
                <a:tc>
                  <a:txBody>
                    <a:bodyPr/>
                    <a:lstStyle/>
                    <a:p>
                      <a:r>
                        <a:rPr lang="nl-NL" sz="1600" dirty="0" smtClean="0"/>
                        <a:t>Zit de motor aan de voorkant</a:t>
                      </a:r>
                      <a:r>
                        <a:rPr lang="nl-NL" sz="1600" baseline="0" dirty="0" smtClean="0"/>
                        <a:t> of achterkant van de auto</a:t>
                      </a:r>
                      <a:r>
                        <a:rPr lang="nl-NL" sz="1600" dirty="0" smtClean="0"/>
                        <a:t>? </a:t>
                      </a:r>
                      <a:r>
                        <a:rPr lang="nl-NL" sz="1600" dirty="0" smtClean="0">
                          <a:sym typeface="Wingdings"/>
                        </a:rPr>
                        <a:t> </a:t>
                      </a:r>
                      <a:r>
                        <a:rPr lang="nl-NL" sz="1600" i="1" dirty="0" smtClean="0">
                          <a:sym typeface="Wingdings"/>
                        </a:rPr>
                        <a:t>De</a:t>
                      </a:r>
                      <a:r>
                        <a:rPr lang="nl-NL" sz="1600" i="1" baseline="0" dirty="0" smtClean="0">
                          <a:sym typeface="Wingdings"/>
                        </a:rPr>
                        <a:t> motor zit aan de voorkant</a:t>
                      </a:r>
                      <a:r>
                        <a:rPr lang="nl-NL" sz="1600" i="1" dirty="0" smtClean="0"/>
                        <a:t>. </a:t>
                      </a:r>
                    </a:p>
                  </a:txBody>
                  <a:tcPr/>
                </a:tc>
              </a:tr>
              <a:tr h="309900">
                <a:tc>
                  <a:txBody>
                    <a:bodyPr/>
                    <a:lstStyle/>
                    <a:p>
                      <a:r>
                        <a:rPr lang="nl-NL" sz="1600" b="1" dirty="0" smtClean="0">
                          <a:solidFill>
                            <a:srgbClr val="FFFFFF"/>
                          </a:solidFill>
                        </a:rPr>
                        <a:t>Dag 3 Verwerking</a:t>
                      </a:r>
                      <a:endParaRPr lang="nl-NL" sz="1600" b="1" dirty="0">
                        <a:solidFill>
                          <a:srgbClr val="FFFFFF"/>
                        </a:solidFill>
                      </a:endParaRPr>
                    </a:p>
                  </a:txBody>
                  <a:tcPr>
                    <a:solidFill>
                      <a:schemeClr val="tx1"/>
                    </a:solidFill>
                  </a:tcPr>
                </a:tc>
                <a:tc>
                  <a:txBody>
                    <a:bodyPr/>
                    <a:lstStyle/>
                    <a:p>
                      <a:r>
                        <a:rPr lang="nl-NL" sz="1600" b="1" dirty="0" smtClean="0">
                          <a:solidFill>
                            <a:schemeClr val="bg1"/>
                          </a:solidFill>
                        </a:rPr>
                        <a:t>Uitgebreide</a:t>
                      </a:r>
                      <a:r>
                        <a:rPr lang="nl-NL" sz="1600" b="1" baseline="0" dirty="0" smtClean="0">
                          <a:solidFill>
                            <a:schemeClr val="bg1"/>
                          </a:solidFill>
                        </a:rPr>
                        <a:t> h</a:t>
                      </a:r>
                      <a:r>
                        <a:rPr lang="nl-NL" sz="1600" b="1" dirty="0" smtClean="0">
                          <a:solidFill>
                            <a:schemeClr val="bg1"/>
                          </a:solidFill>
                        </a:rPr>
                        <a:t>erhaling</a:t>
                      </a:r>
                      <a:r>
                        <a:rPr lang="nl-NL" sz="1600" b="1" baseline="0" dirty="0" smtClean="0">
                          <a:solidFill>
                            <a:schemeClr val="bg1"/>
                          </a:solidFill>
                        </a:rPr>
                        <a:t> magische woorden</a:t>
                      </a:r>
                      <a:endParaRPr lang="nl-NL" sz="1600" b="1" dirty="0">
                        <a:solidFill>
                          <a:schemeClr val="bg1"/>
                        </a:solidFill>
                      </a:endParaRPr>
                    </a:p>
                  </a:txBody>
                  <a:tcPr>
                    <a:solidFill>
                      <a:srgbClr val="000000"/>
                    </a:solidFill>
                  </a:tcPr>
                </a:tc>
              </a:tr>
              <a:tr h="309900">
                <a:tc>
                  <a:txBody>
                    <a:bodyPr/>
                    <a:lstStyle/>
                    <a:p>
                      <a:r>
                        <a:rPr lang="nl-NL" sz="1600" dirty="0" smtClean="0"/>
                        <a:t>Definitie motor</a:t>
                      </a:r>
                      <a:endParaRPr lang="nl-NL" sz="1600" dirty="0"/>
                    </a:p>
                  </a:txBody>
                  <a:tcPr/>
                </a:tc>
                <a:tc>
                  <a:txBody>
                    <a:bodyPr/>
                    <a:lstStyle/>
                    <a:p>
                      <a:r>
                        <a:rPr lang="nl-NL" sz="1600" dirty="0" smtClean="0"/>
                        <a:t>De</a:t>
                      </a:r>
                      <a:r>
                        <a:rPr lang="nl-NL" sz="1600" baseline="0" dirty="0" smtClean="0"/>
                        <a:t> motor is de machine die de wielen van de auto doet draaien</a:t>
                      </a:r>
                      <a:r>
                        <a:rPr lang="nl-NL" sz="1600" dirty="0" smtClean="0"/>
                        <a:t>. De motor. De motor maakt lawaai. </a:t>
                      </a:r>
                      <a:endParaRPr lang="nl-NL" sz="1600" dirty="0"/>
                    </a:p>
                  </a:txBody>
                  <a:tcPr/>
                </a:tc>
              </a:tr>
              <a:tr h="309900">
                <a:tc>
                  <a:txBody>
                    <a:bodyPr/>
                    <a:lstStyle/>
                    <a:p>
                      <a:r>
                        <a:rPr lang="nl-NL" sz="1600" dirty="0" smtClean="0"/>
                        <a:t>Link met verhaal</a:t>
                      </a:r>
                      <a:endParaRPr lang="nl-NL" sz="1600" dirty="0"/>
                    </a:p>
                  </a:txBody>
                  <a:tcPr/>
                </a:tc>
                <a:tc>
                  <a:txBody>
                    <a:bodyPr/>
                    <a:lstStyle/>
                    <a:p>
                      <a:r>
                        <a:rPr lang="nl-NL" sz="1600" dirty="0" smtClean="0"/>
                        <a:t>Karel Klus was de motor vergeten. En toen kon de auto niet rijden.</a:t>
                      </a:r>
                      <a:endParaRPr lang="nl-NL" sz="1600" dirty="0"/>
                    </a:p>
                  </a:txBody>
                  <a:tcPr/>
                </a:tc>
              </a:tr>
              <a:tr h="309900">
                <a:tc>
                  <a:txBody>
                    <a:bodyPr/>
                    <a:lstStyle/>
                    <a:p>
                      <a:r>
                        <a:rPr lang="nl-NL" sz="1600" dirty="0" smtClean="0"/>
                        <a:t>Eenvoudige vragen</a:t>
                      </a:r>
                      <a:endParaRPr lang="nl-NL" sz="1600" dirty="0"/>
                    </a:p>
                  </a:txBody>
                  <a:tcPr/>
                </a:tc>
                <a:tc>
                  <a:txBody>
                    <a:bodyPr/>
                    <a:lstStyle/>
                    <a:p>
                      <a:r>
                        <a:rPr lang="nl-NL" sz="1600" i="0" dirty="0" smtClean="0"/>
                        <a:t>Wat</a:t>
                      </a:r>
                      <a:r>
                        <a:rPr lang="nl-NL" sz="1600" i="0" baseline="0" dirty="0" smtClean="0"/>
                        <a:t> zit er onder de motorkap van een auto</a:t>
                      </a:r>
                      <a:r>
                        <a:rPr lang="nl-NL" sz="1600" i="0" dirty="0" smtClean="0"/>
                        <a:t>? </a:t>
                      </a:r>
                      <a:r>
                        <a:rPr lang="nl-NL" sz="1600" i="0" dirty="0" smtClean="0">
                          <a:sym typeface="Wingdings"/>
                        </a:rPr>
                        <a:t></a:t>
                      </a:r>
                      <a:r>
                        <a:rPr lang="nl-NL" sz="1600" i="1" baseline="0" dirty="0" smtClean="0">
                          <a:sym typeface="Wingdings"/>
                        </a:rPr>
                        <a:t> Een motor</a:t>
                      </a:r>
                      <a:endParaRPr lang="nl-NL" sz="1600" i="1" dirty="0" smtClean="0"/>
                    </a:p>
                    <a:p>
                      <a:r>
                        <a:rPr lang="nl-NL" sz="1600" i="0" dirty="0" smtClean="0"/>
                        <a:t>Wat zorgt ervoor</a:t>
                      </a:r>
                      <a:r>
                        <a:rPr lang="nl-NL" sz="1600" i="0" baseline="0" dirty="0" smtClean="0"/>
                        <a:t> dat de auto rijdt</a:t>
                      </a:r>
                      <a:r>
                        <a:rPr lang="nl-NL" sz="1600" i="0" dirty="0" smtClean="0"/>
                        <a:t>? </a:t>
                      </a:r>
                      <a:r>
                        <a:rPr lang="nl-NL" sz="1600" i="0" dirty="0" smtClean="0">
                          <a:sym typeface="Wingdings"/>
                        </a:rPr>
                        <a:t> </a:t>
                      </a:r>
                      <a:r>
                        <a:rPr lang="nl-NL" sz="1600" i="1" dirty="0" smtClean="0">
                          <a:sym typeface="Wingdings"/>
                        </a:rPr>
                        <a:t>De</a:t>
                      </a:r>
                      <a:r>
                        <a:rPr lang="nl-NL" sz="1600" i="1" baseline="0" dirty="0" smtClean="0">
                          <a:sym typeface="Wingdings"/>
                        </a:rPr>
                        <a:t> motor</a:t>
                      </a:r>
                      <a:endParaRPr lang="nl-NL" sz="1600" i="1" dirty="0" smtClean="0"/>
                    </a:p>
                    <a:p>
                      <a:r>
                        <a:rPr lang="nl-NL" sz="1600" i="0" dirty="0" smtClean="0"/>
                        <a:t>Waarvoor</a:t>
                      </a:r>
                      <a:r>
                        <a:rPr lang="nl-NL" sz="1600" i="0" baseline="0" dirty="0" smtClean="0"/>
                        <a:t> zorgt de motor van een auto</a:t>
                      </a:r>
                      <a:r>
                        <a:rPr lang="nl-NL" sz="1600" i="0" dirty="0" smtClean="0"/>
                        <a:t>? </a:t>
                      </a:r>
                      <a:r>
                        <a:rPr lang="nl-NL" sz="1600" i="0" dirty="0" smtClean="0">
                          <a:sym typeface="Wingdings"/>
                        </a:rPr>
                        <a:t> </a:t>
                      </a:r>
                      <a:r>
                        <a:rPr lang="nl-NL" sz="1600" i="1" dirty="0" smtClean="0">
                          <a:sym typeface="Wingdings"/>
                        </a:rPr>
                        <a:t>Dat</a:t>
                      </a:r>
                      <a:r>
                        <a:rPr lang="nl-NL" sz="1600" i="1" baseline="0" dirty="0" smtClean="0">
                          <a:sym typeface="Wingdings"/>
                        </a:rPr>
                        <a:t> de auto rijdt</a:t>
                      </a:r>
                      <a:endParaRPr lang="nl-NL" sz="1600" i="1" dirty="0" smtClean="0"/>
                    </a:p>
                  </a:txBody>
                  <a:tcPr/>
                </a:tc>
              </a:tr>
              <a:tr h="309900">
                <a:tc>
                  <a:txBody>
                    <a:bodyPr/>
                    <a:lstStyle/>
                    <a:p>
                      <a:r>
                        <a:rPr lang="nl-NL" sz="1600" dirty="0" smtClean="0"/>
                        <a:t>Eigen ervaring</a:t>
                      </a:r>
                      <a:endParaRPr lang="nl-NL" sz="1600" dirty="0"/>
                    </a:p>
                  </a:txBody>
                  <a:tcPr/>
                </a:tc>
                <a:tc>
                  <a:txBody>
                    <a:bodyPr/>
                    <a:lstStyle/>
                    <a:p>
                      <a:r>
                        <a:rPr lang="nl-NL" sz="1600" baseline="0" dirty="0" smtClean="0"/>
                        <a:t>Wie heeft er al eens een motor gehoord? Welk geluid maakt de motor?</a:t>
                      </a:r>
                      <a:endParaRPr lang="nl-NL" sz="1600" dirty="0"/>
                    </a:p>
                  </a:txBody>
                  <a:tcPr/>
                </a:tc>
              </a:tr>
              <a:tr h="309900">
                <a:tc>
                  <a:txBody>
                    <a:bodyPr/>
                    <a:lstStyle/>
                    <a:p>
                      <a:r>
                        <a:rPr lang="nl-NL" sz="1600" b="1" dirty="0" smtClean="0">
                          <a:solidFill>
                            <a:srgbClr val="FFFFFF"/>
                          </a:solidFill>
                        </a:rPr>
                        <a:t>Dag 4 Motivatie</a:t>
                      </a:r>
                      <a:endParaRPr lang="nl-NL" sz="1600" b="1" dirty="0">
                        <a:solidFill>
                          <a:srgbClr val="FFFFFF"/>
                        </a:solidFill>
                      </a:endParaRPr>
                    </a:p>
                  </a:txBody>
                  <a:tcPr>
                    <a:solidFill>
                      <a:srgbClr val="000000"/>
                    </a:solidFill>
                  </a:tcPr>
                </a:tc>
                <a:tc>
                  <a:txBody>
                    <a:bodyPr/>
                    <a:lstStyle/>
                    <a:p>
                      <a:r>
                        <a:rPr lang="nl-NL" sz="1600" b="1" dirty="0" smtClean="0">
                          <a:solidFill>
                            <a:schemeClr val="bg1"/>
                          </a:solidFill>
                        </a:rPr>
                        <a:t>Beknopte herhaling magische woorden</a:t>
                      </a:r>
                      <a:endParaRPr lang="nl-NL" sz="1600" b="1" dirty="0">
                        <a:solidFill>
                          <a:schemeClr val="bg1"/>
                        </a:solidFill>
                      </a:endParaRPr>
                    </a:p>
                  </a:txBody>
                  <a:tcPr>
                    <a:solidFill>
                      <a:srgbClr val="000000"/>
                    </a:solidFill>
                  </a:tcPr>
                </a:tc>
              </a:tr>
              <a:tr h="309900">
                <a:tc>
                  <a:txBody>
                    <a:bodyPr/>
                    <a:lstStyle/>
                    <a:p>
                      <a:r>
                        <a:rPr lang="nl-NL" sz="1600" dirty="0" smtClean="0"/>
                        <a:t>Definitie motor</a:t>
                      </a:r>
                      <a:endParaRPr lang="nl-NL" sz="1600" dirty="0"/>
                    </a:p>
                  </a:txBody>
                  <a:tcPr/>
                </a:tc>
                <a:tc>
                  <a:txBody>
                    <a:bodyPr/>
                    <a:lstStyle/>
                    <a:p>
                      <a:r>
                        <a:rPr lang="nl-NL" sz="1600" dirty="0" smtClean="0"/>
                        <a:t>De</a:t>
                      </a:r>
                      <a:r>
                        <a:rPr lang="nl-NL" sz="1600" baseline="0" dirty="0" smtClean="0"/>
                        <a:t> motor is de machine die de wielen van de auto doet draaien</a:t>
                      </a:r>
                      <a:r>
                        <a:rPr lang="nl-NL" sz="1600" dirty="0" smtClean="0"/>
                        <a:t>. De motor. De motor maakt lawaai. </a:t>
                      </a:r>
                      <a:endParaRPr lang="nl-NL" sz="1600" dirty="0"/>
                    </a:p>
                  </a:txBody>
                  <a:tcPr/>
                </a:tc>
              </a:tr>
              <a:tr h="309900">
                <a:tc>
                  <a:txBody>
                    <a:bodyPr/>
                    <a:lstStyle/>
                    <a:p>
                      <a:r>
                        <a:rPr lang="nl-NL" sz="1600" dirty="0" smtClean="0"/>
                        <a:t>Eenvoudige vragen</a:t>
                      </a:r>
                      <a:endParaRPr lang="nl-NL" sz="1600" dirty="0"/>
                    </a:p>
                  </a:txBody>
                  <a:tcPr/>
                </a:tc>
                <a:tc>
                  <a:txBody>
                    <a:bodyPr/>
                    <a:lstStyle/>
                    <a:p>
                      <a:r>
                        <a:rPr lang="nl-NL" sz="1600" i="0" dirty="0" smtClean="0"/>
                        <a:t>Wat</a:t>
                      </a:r>
                      <a:r>
                        <a:rPr lang="nl-NL" sz="1600" i="0" baseline="0" dirty="0" smtClean="0"/>
                        <a:t> zit er onder de motorkap van een auto</a:t>
                      </a:r>
                      <a:r>
                        <a:rPr lang="nl-NL" sz="1600" i="0" dirty="0" smtClean="0"/>
                        <a:t>? </a:t>
                      </a:r>
                      <a:r>
                        <a:rPr lang="nl-NL" sz="1600" i="0" dirty="0" smtClean="0">
                          <a:sym typeface="Wingdings"/>
                        </a:rPr>
                        <a:t></a:t>
                      </a:r>
                      <a:r>
                        <a:rPr lang="nl-NL" sz="1600" i="1" baseline="0" dirty="0" smtClean="0">
                          <a:sym typeface="Wingdings"/>
                        </a:rPr>
                        <a:t> Een motor</a:t>
                      </a:r>
                      <a:endParaRPr lang="nl-NL" sz="1600" i="1" dirty="0" smtClean="0"/>
                    </a:p>
                    <a:p>
                      <a:r>
                        <a:rPr lang="nl-NL" sz="1600" i="0" dirty="0" smtClean="0"/>
                        <a:t>Wat zorgt ervoor</a:t>
                      </a:r>
                      <a:r>
                        <a:rPr lang="nl-NL" sz="1600" i="0" baseline="0" dirty="0" smtClean="0"/>
                        <a:t> dat de auto rijdt</a:t>
                      </a:r>
                      <a:r>
                        <a:rPr lang="nl-NL" sz="1600" i="0" dirty="0" smtClean="0"/>
                        <a:t>? </a:t>
                      </a:r>
                      <a:r>
                        <a:rPr lang="nl-NL" sz="1600" i="0" dirty="0" smtClean="0">
                          <a:sym typeface="Wingdings"/>
                        </a:rPr>
                        <a:t> </a:t>
                      </a:r>
                      <a:r>
                        <a:rPr lang="nl-NL" sz="1600" i="1" dirty="0" smtClean="0">
                          <a:sym typeface="Wingdings"/>
                        </a:rPr>
                        <a:t>De</a:t>
                      </a:r>
                      <a:r>
                        <a:rPr lang="nl-NL" sz="1600" i="1" baseline="0" dirty="0" smtClean="0">
                          <a:sym typeface="Wingdings"/>
                        </a:rPr>
                        <a:t> motor</a:t>
                      </a:r>
                      <a:endParaRPr lang="nl-NL" sz="1600" i="1" dirty="0" smtClean="0"/>
                    </a:p>
                    <a:p>
                      <a:r>
                        <a:rPr lang="nl-NL" sz="1600" i="0" dirty="0" smtClean="0"/>
                        <a:t>Waarvoor</a:t>
                      </a:r>
                      <a:r>
                        <a:rPr lang="nl-NL" sz="1600" i="0" baseline="0" dirty="0" smtClean="0"/>
                        <a:t> zorgt de motor van een auto</a:t>
                      </a:r>
                      <a:r>
                        <a:rPr lang="nl-NL" sz="1600" i="0" dirty="0" smtClean="0"/>
                        <a:t>? </a:t>
                      </a:r>
                      <a:r>
                        <a:rPr lang="nl-NL" sz="1600" i="0" dirty="0" smtClean="0">
                          <a:sym typeface="Wingdings"/>
                        </a:rPr>
                        <a:t> </a:t>
                      </a:r>
                      <a:r>
                        <a:rPr lang="nl-NL" sz="1600" i="1" dirty="0" smtClean="0">
                          <a:sym typeface="Wingdings"/>
                        </a:rPr>
                        <a:t>Dat</a:t>
                      </a:r>
                      <a:r>
                        <a:rPr lang="nl-NL" sz="1600" i="1" baseline="0" dirty="0" smtClean="0">
                          <a:sym typeface="Wingdings"/>
                        </a:rPr>
                        <a:t> de auto rijdt</a:t>
                      </a:r>
                      <a:endParaRPr lang="nl-NL" sz="1600" i="1" dirty="0" smtClean="0"/>
                    </a:p>
                  </a:txBody>
                  <a:tcPr/>
                </a:tc>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Afbeelding 7"/>
          <p:cNvPicPr>
            <a:picLocks noChangeAspect="1"/>
          </p:cNvPicPr>
          <p:nvPr/>
        </p:nvPicPr>
        <p:blipFill>
          <a:blip r:embed="rId3"/>
          <a:stretch>
            <a:fillRect/>
          </a:stretch>
        </p:blipFill>
        <p:spPr>
          <a:xfrm>
            <a:off x="508000" y="84382"/>
            <a:ext cx="8128000" cy="6096000"/>
          </a:xfrm>
          <a:prstGeom prst="rect">
            <a:avLst/>
          </a:prstGeom>
        </p:spPr>
      </p:pic>
      <p:sp>
        <p:nvSpPr>
          <p:cNvPr id="9" name="Tekstvak 8"/>
          <p:cNvSpPr txBox="1"/>
          <p:nvPr/>
        </p:nvSpPr>
        <p:spPr>
          <a:xfrm>
            <a:off x="8636000" y="84382"/>
            <a:ext cx="508000" cy="369332"/>
          </a:xfrm>
          <a:prstGeom prst="rect">
            <a:avLst/>
          </a:prstGeom>
          <a:noFill/>
        </p:spPr>
        <p:txBody>
          <a:bodyPr wrap="square" rtlCol="0">
            <a:spAutoFit/>
          </a:bodyPr>
          <a:lstStyle/>
          <a:p>
            <a:r>
              <a:rPr lang="nl-NL" dirty="0" smtClean="0"/>
              <a:t>35</a:t>
            </a:r>
            <a:endParaRPr lang="nl-NL" dirty="0"/>
          </a:p>
        </p:txBody>
      </p:sp>
      <p:graphicFrame>
        <p:nvGraphicFramePr>
          <p:cNvPr id="11" name="Tabel 10"/>
          <p:cNvGraphicFramePr>
            <a:graphicFrameLocks noGrp="1"/>
          </p:cNvGraphicFramePr>
          <p:nvPr/>
        </p:nvGraphicFramePr>
        <p:xfrm>
          <a:off x="101025" y="6259641"/>
          <a:ext cx="9042975" cy="640080"/>
        </p:xfrm>
        <a:graphic>
          <a:graphicData uri="http://schemas.openxmlformats.org/drawingml/2006/table">
            <a:tbl>
              <a:tblPr firstRow="1" bandRow="1">
                <a:tableStyleId>{7E9639D4-E3E2-4D34-9284-5A2195B3D0D7}</a:tableStyleId>
              </a:tblPr>
              <a:tblGrid>
                <a:gridCol w="1729837"/>
                <a:gridCol w="5904941"/>
                <a:gridCol w="1408197"/>
              </a:tblGrid>
              <a:tr h="17310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dirty="0" smtClean="0">
                          <a:solidFill>
                            <a:schemeClr val="tx1"/>
                          </a:solidFill>
                        </a:rPr>
                        <a:t>35 DE</a:t>
                      </a:r>
                      <a:r>
                        <a:rPr lang="nl-NL" baseline="0" dirty="0" smtClean="0">
                          <a:solidFill>
                            <a:schemeClr val="tx1"/>
                          </a:solidFill>
                        </a:rPr>
                        <a:t> BENZINE</a:t>
                      </a:r>
                      <a:endParaRPr lang="nl-NL" dirty="0" smtClean="0">
                        <a:solidFill>
                          <a:schemeClr val="tx1"/>
                        </a:solidFill>
                      </a:endParaRPr>
                    </a:p>
                  </a:txBody>
                  <a:tcP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noFill/>
                  </a:tcPr>
                </a:tc>
                <a:tc>
                  <a:txBody>
                    <a:bodyPr/>
                    <a:lstStyle/>
                    <a:p>
                      <a:r>
                        <a:rPr lang="nl-NL" b="0" dirty="0" smtClean="0">
                          <a:solidFill>
                            <a:srgbClr val="000000"/>
                          </a:solidFill>
                        </a:rPr>
                        <a:t>Benzine doe je in de tank</a:t>
                      </a:r>
                      <a:r>
                        <a:rPr lang="nl-NL" b="0" baseline="0" dirty="0" smtClean="0">
                          <a:solidFill>
                            <a:srgbClr val="000000"/>
                          </a:solidFill>
                        </a:rPr>
                        <a:t> van de auto. Daardoor gaat de motor draaien.</a:t>
                      </a:r>
                      <a:endParaRPr lang="nl-NL" b="0" dirty="0" smtClean="0">
                        <a:solidFill>
                          <a:srgbClr val="000000"/>
                        </a:solidFill>
                      </a:endParaRPr>
                    </a:p>
                  </a:txBody>
                  <a:tcP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FFFFFF"/>
                    </a:solidFill>
                  </a:tcPr>
                </a:tc>
                <a:tc>
                  <a:txBody>
                    <a:bodyPr/>
                    <a:lstStyle/>
                    <a:p>
                      <a:pPr algn="r"/>
                      <a:r>
                        <a:rPr lang="nl-NL" sz="1200" b="0" dirty="0" err="1" smtClean="0">
                          <a:solidFill>
                            <a:srgbClr val="000000"/>
                          </a:solidFill>
                        </a:rPr>
                        <a:t>Fiets-auto</a:t>
                      </a:r>
                      <a:endParaRPr lang="nl-NL" sz="1200" b="0" dirty="0" smtClean="0">
                        <a:solidFill>
                          <a:srgbClr val="000000"/>
                        </a:solidFill>
                      </a:endParaRPr>
                    </a:p>
                    <a:p>
                      <a:pPr algn="r"/>
                      <a:r>
                        <a:rPr lang="nl-NL" sz="1200" b="0" dirty="0" smtClean="0">
                          <a:solidFill>
                            <a:srgbClr val="000000"/>
                          </a:solidFill>
                        </a:rPr>
                        <a:t>infoboek</a:t>
                      </a:r>
                      <a:endParaRPr lang="nl-NL" sz="1200" b="0" dirty="0">
                        <a:solidFill>
                          <a:srgbClr val="000000"/>
                        </a:solidFill>
                      </a:endParaRPr>
                    </a:p>
                  </a:txBody>
                  <a:tcPr anchor="b">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FFFFFF"/>
                    </a:solidFill>
                  </a:tcPr>
                </a:tc>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6" name="Tabel 5"/>
          <p:cNvGraphicFramePr>
            <a:graphicFrameLocks noGrp="1"/>
          </p:cNvGraphicFramePr>
          <p:nvPr/>
        </p:nvGraphicFramePr>
        <p:xfrm>
          <a:off x="214422" y="197967"/>
          <a:ext cx="8755356" cy="4907280"/>
        </p:xfrm>
        <a:graphic>
          <a:graphicData uri="http://schemas.openxmlformats.org/drawingml/2006/table">
            <a:tbl>
              <a:tblPr firstRow="1" bandRow="1">
                <a:tableStyleId>{7E9639D4-E3E2-4D34-9284-5A2195B3D0D7}</a:tableStyleId>
              </a:tblPr>
              <a:tblGrid>
                <a:gridCol w="1939793"/>
                <a:gridCol w="6815563"/>
              </a:tblGrid>
              <a:tr h="175512">
                <a:tc>
                  <a:txBody>
                    <a:bodyPr/>
                    <a:lstStyle/>
                    <a:p>
                      <a:r>
                        <a:rPr lang="nl-NL" sz="1600" b="1" dirty="0" smtClean="0">
                          <a:solidFill>
                            <a:srgbClr val="FFFFFF"/>
                          </a:solidFill>
                        </a:rPr>
                        <a:t>Dag 3 Motivatie</a:t>
                      </a:r>
                      <a:endParaRPr lang="nl-NL" sz="1600" b="1" dirty="0">
                        <a:solidFill>
                          <a:srgbClr val="FFFFFF"/>
                        </a:solidFill>
                      </a:endParaRPr>
                    </a:p>
                  </a:txBody>
                  <a:tcPr>
                    <a:solidFill>
                      <a:schemeClr val="tx1"/>
                    </a:solidFill>
                  </a:tcPr>
                </a:tc>
                <a:tc>
                  <a:txBody>
                    <a:bodyPr/>
                    <a:lstStyle/>
                    <a:p>
                      <a:r>
                        <a:rPr lang="nl-NL" sz="1600" b="1" dirty="0" smtClean="0">
                          <a:solidFill>
                            <a:schemeClr val="bg1"/>
                          </a:solidFill>
                        </a:rPr>
                        <a:t>Introductie magische woorden</a:t>
                      </a:r>
                      <a:endParaRPr lang="nl-NL" sz="1600" b="1" dirty="0">
                        <a:solidFill>
                          <a:schemeClr val="bg1"/>
                        </a:solidFill>
                      </a:endParaRPr>
                    </a:p>
                  </a:txBody>
                  <a:tcPr>
                    <a:solidFill>
                      <a:srgbClr val="000000"/>
                    </a:solidFill>
                  </a:tcPr>
                </a:tc>
              </a:tr>
              <a:tr h="175512">
                <a:tc>
                  <a:txBody>
                    <a:bodyPr/>
                    <a:lstStyle/>
                    <a:p>
                      <a:r>
                        <a:rPr lang="nl-NL" sz="1600" dirty="0" smtClean="0"/>
                        <a:t>Definitie benzine</a:t>
                      </a:r>
                      <a:endParaRPr lang="nl-NL" sz="1600" dirty="0"/>
                    </a:p>
                  </a:txBody>
                  <a:tcPr/>
                </a:tc>
                <a:tc>
                  <a:txBody>
                    <a:bodyPr/>
                    <a:lstStyle/>
                    <a:p>
                      <a:r>
                        <a:rPr lang="nl-NL" sz="1600" dirty="0" smtClean="0"/>
                        <a:t>Benzine doe je in de tank van de auto. Daardoor kan de motor draaien.   Wat zie je hier?</a:t>
                      </a:r>
                      <a:endParaRPr lang="nl-NL" sz="1600" dirty="0"/>
                    </a:p>
                  </a:txBody>
                  <a:tcPr/>
                </a:tc>
              </a:tr>
              <a:tr h="175512">
                <a:tc>
                  <a:txBody>
                    <a:bodyPr/>
                    <a:lstStyle/>
                    <a:p>
                      <a:r>
                        <a:rPr lang="nl-NL" sz="1600" dirty="0" smtClean="0"/>
                        <a:t>Vraag over prent</a:t>
                      </a:r>
                      <a:endParaRPr lang="nl-NL" sz="1600" dirty="0"/>
                    </a:p>
                  </a:txBody>
                  <a:tcPr/>
                </a:tc>
                <a:tc>
                  <a:txBody>
                    <a:bodyPr/>
                    <a:lstStyle/>
                    <a:p>
                      <a:r>
                        <a:rPr lang="nl-NL" sz="1600" dirty="0" smtClean="0"/>
                        <a:t>Wie doet benzine in de auto? </a:t>
                      </a:r>
                      <a:r>
                        <a:rPr lang="nl-NL" sz="1600" dirty="0" smtClean="0">
                          <a:sym typeface="Wingdings"/>
                        </a:rPr>
                        <a:t> </a:t>
                      </a:r>
                      <a:r>
                        <a:rPr lang="nl-NL" sz="1600" i="1" dirty="0" smtClean="0">
                          <a:sym typeface="Wingdings"/>
                        </a:rPr>
                        <a:t>De</a:t>
                      </a:r>
                      <a:r>
                        <a:rPr lang="nl-NL" sz="1600" i="1" baseline="0" dirty="0" smtClean="0">
                          <a:sym typeface="Wingdings"/>
                        </a:rPr>
                        <a:t> jongen met het groene uniform</a:t>
                      </a:r>
                      <a:endParaRPr lang="nl-NL" sz="1600" i="1" dirty="0" smtClean="0"/>
                    </a:p>
                  </a:txBody>
                  <a:tcPr/>
                </a:tc>
              </a:tr>
              <a:tr h="309900">
                <a:tc>
                  <a:txBody>
                    <a:bodyPr/>
                    <a:lstStyle/>
                    <a:p>
                      <a:r>
                        <a:rPr lang="nl-NL" sz="1600" b="1" dirty="0" smtClean="0">
                          <a:solidFill>
                            <a:srgbClr val="FFFFFF"/>
                          </a:solidFill>
                        </a:rPr>
                        <a:t>Dag 3 Verwerking</a:t>
                      </a:r>
                      <a:endParaRPr lang="nl-NL" sz="1600" b="1" dirty="0">
                        <a:solidFill>
                          <a:srgbClr val="FFFFFF"/>
                        </a:solidFill>
                      </a:endParaRPr>
                    </a:p>
                  </a:txBody>
                  <a:tcPr>
                    <a:solidFill>
                      <a:schemeClr val="tx1"/>
                    </a:solidFill>
                  </a:tcPr>
                </a:tc>
                <a:tc>
                  <a:txBody>
                    <a:bodyPr/>
                    <a:lstStyle/>
                    <a:p>
                      <a:r>
                        <a:rPr lang="nl-NL" sz="1600" b="1" dirty="0" smtClean="0">
                          <a:solidFill>
                            <a:schemeClr val="bg1"/>
                          </a:solidFill>
                        </a:rPr>
                        <a:t>Uitgebreide</a:t>
                      </a:r>
                      <a:r>
                        <a:rPr lang="nl-NL" sz="1600" b="1" baseline="0" dirty="0" smtClean="0">
                          <a:solidFill>
                            <a:schemeClr val="bg1"/>
                          </a:solidFill>
                        </a:rPr>
                        <a:t> h</a:t>
                      </a:r>
                      <a:r>
                        <a:rPr lang="nl-NL" sz="1600" b="1" dirty="0" smtClean="0">
                          <a:solidFill>
                            <a:schemeClr val="bg1"/>
                          </a:solidFill>
                        </a:rPr>
                        <a:t>erhaling</a:t>
                      </a:r>
                      <a:r>
                        <a:rPr lang="nl-NL" sz="1600" b="1" baseline="0" dirty="0" smtClean="0">
                          <a:solidFill>
                            <a:schemeClr val="bg1"/>
                          </a:solidFill>
                        </a:rPr>
                        <a:t> magische woorden</a:t>
                      </a:r>
                      <a:endParaRPr lang="nl-NL" sz="1600" b="1" dirty="0">
                        <a:solidFill>
                          <a:schemeClr val="bg1"/>
                        </a:solidFill>
                      </a:endParaRPr>
                    </a:p>
                  </a:txBody>
                  <a:tcPr>
                    <a:solidFill>
                      <a:srgbClr val="000000"/>
                    </a:solidFill>
                  </a:tcPr>
                </a:tc>
              </a:tr>
              <a:tr h="309900">
                <a:tc>
                  <a:txBody>
                    <a:bodyPr/>
                    <a:lstStyle/>
                    <a:p>
                      <a:r>
                        <a:rPr lang="nl-NL" sz="1600" dirty="0" smtClean="0"/>
                        <a:t>Definitie benzine</a:t>
                      </a:r>
                      <a:endParaRPr lang="nl-NL" sz="1600" dirty="0"/>
                    </a:p>
                  </a:txBody>
                  <a:tcPr/>
                </a:tc>
                <a:tc>
                  <a:txBody>
                    <a:bodyPr/>
                    <a:lstStyle/>
                    <a:p>
                      <a:r>
                        <a:rPr lang="nl-NL" sz="1600" dirty="0" smtClean="0"/>
                        <a:t>Benzine doe je in de tank van de auto. Daardoor kan de motor draaien. </a:t>
                      </a:r>
                      <a:endParaRPr lang="nl-NL" sz="1600" dirty="0"/>
                    </a:p>
                  </a:txBody>
                  <a:tcPr/>
                </a:tc>
              </a:tr>
              <a:tr h="309900">
                <a:tc>
                  <a:txBody>
                    <a:bodyPr/>
                    <a:lstStyle/>
                    <a:p>
                      <a:r>
                        <a:rPr lang="nl-NL" sz="1600" dirty="0" smtClean="0"/>
                        <a:t>Link met verhaal</a:t>
                      </a:r>
                      <a:endParaRPr lang="nl-NL" sz="1600" dirty="0"/>
                    </a:p>
                  </a:txBody>
                  <a:tcPr/>
                </a:tc>
                <a:tc>
                  <a:txBody>
                    <a:bodyPr/>
                    <a:lstStyle/>
                    <a:p>
                      <a:r>
                        <a:rPr lang="nl-NL" sz="1600" dirty="0" smtClean="0"/>
                        <a:t>Ook in de auto van Karel</a:t>
                      </a:r>
                      <a:r>
                        <a:rPr lang="nl-NL" sz="1600" baseline="0" dirty="0" smtClean="0"/>
                        <a:t> Klus was er benzine om de motor te doen draaien.</a:t>
                      </a:r>
                      <a:endParaRPr lang="nl-NL" sz="1600" dirty="0"/>
                    </a:p>
                  </a:txBody>
                  <a:tcPr/>
                </a:tc>
              </a:tr>
              <a:tr h="309900">
                <a:tc>
                  <a:txBody>
                    <a:bodyPr/>
                    <a:lstStyle/>
                    <a:p>
                      <a:r>
                        <a:rPr lang="nl-NL" sz="1600" dirty="0" smtClean="0"/>
                        <a:t>Eenvoudige vragen</a:t>
                      </a:r>
                      <a:endParaRPr lang="nl-NL" sz="1600" dirty="0"/>
                    </a:p>
                  </a:txBody>
                  <a:tcPr/>
                </a:tc>
                <a:tc>
                  <a:txBody>
                    <a:bodyPr/>
                    <a:lstStyle/>
                    <a:p>
                      <a:r>
                        <a:rPr lang="nl-NL" sz="1600" i="0" dirty="0" smtClean="0"/>
                        <a:t>Wat doet de man op de foto? </a:t>
                      </a:r>
                      <a:r>
                        <a:rPr lang="nl-NL" sz="1600" i="0" dirty="0" smtClean="0">
                          <a:sym typeface="Wingdings"/>
                        </a:rPr>
                        <a:t> </a:t>
                      </a:r>
                      <a:r>
                        <a:rPr lang="nl-NL" sz="1600" i="1" dirty="0" smtClean="0">
                          <a:sym typeface="Wingdings"/>
                        </a:rPr>
                        <a:t>Benzine tanken</a:t>
                      </a:r>
                      <a:endParaRPr lang="nl-NL" sz="1600" i="1" dirty="0" smtClean="0"/>
                    </a:p>
                    <a:p>
                      <a:r>
                        <a:rPr lang="nl-NL" sz="1600" i="0" dirty="0" smtClean="0"/>
                        <a:t>Wat doe je in de tank</a:t>
                      </a:r>
                      <a:r>
                        <a:rPr lang="nl-NL" sz="1600" i="0" baseline="0" dirty="0" smtClean="0"/>
                        <a:t> van de auto</a:t>
                      </a:r>
                      <a:r>
                        <a:rPr lang="nl-NL" sz="1600" i="0" dirty="0" smtClean="0"/>
                        <a:t>? (Is dat water?) </a:t>
                      </a:r>
                      <a:r>
                        <a:rPr lang="nl-NL" sz="1600" i="0" dirty="0" smtClean="0">
                          <a:sym typeface="Wingdings"/>
                        </a:rPr>
                        <a:t></a:t>
                      </a:r>
                      <a:r>
                        <a:rPr lang="nl-NL" sz="1600" i="1" baseline="0" dirty="0" smtClean="0">
                          <a:sym typeface="Wingdings"/>
                        </a:rPr>
                        <a:t> Benzine</a:t>
                      </a:r>
                      <a:endParaRPr lang="nl-NL" sz="1600" i="1" dirty="0" smtClean="0"/>
                    </a:p>
                    <a:p>
                      <a:r>
                        <a:rPr lang="nl-NL" sz="1600" i="0" dirty="0" smtClean="0"/>
                        <a:t>Waarvoor gebruikt de auto benzine? </a:t>
                      </a:r>
                      <a:r>
                        <a:rPr lang="nl-NL" sz="1600" i="0" dirty="0" smtClean="0">
                          <a:sym typeface="Wingdings"/>
                        </a:rPr>
                        <a:t> </a:t>
                      </a:r>
                      <a:r>
                        <a:rPr lang="nl-NL" sz="1600" i="1" dirty="0" smtClean="0">
                          <a:sym typeface="Wingdings"/>
                        </a:rPr>
                        <a:t>Om</a:t>
                      </a:r>
                      <a:r>
                        <a:rPr lang="nl-NL" sz="1600" i="1" baseline="0" dirty="0" smtClean="0">
                          <a:sym typeface="Wingdings"/>
                        </a:rPr>
                        <a:t> de motor te doen draaien</a:t>
                      </a:r>
                      <a:endParaRPr lang="nl-NL" sz="1600" i="1" dirty="0" smtClean="0"/>
                    </a:p>
                  </a:txBody>
                  <a:tcPr/>
                </a:tc>
              </a:tr>
              <a:tr h="309900">
                <a:tc>
                  <a:txBody>
                    <a:bodyPr/>
                    <a:lstStyle/>
                    <a:p>
                      <a:r>
                        <a:rPr lang="nl-NL" sz="1600" dirty="0" smtClean="0"/>
                        <a:t>Eigen ervaring</a:t>
                      </a:r>
                      <a:endParaRPr lang="nl-NL" sz="1600" dirty="0"/>
                    </a:p>
                  </a:txBody>
                  <a:tcPr/>
                </a:tc>
                <a:tc>
                  <a:txBody>
                    <a:bodyPr/>
                    <a:lstStyle/>
                    <a:p>
                      <a:r>
                        <a:rPr lang="nl-NL" sz="1600" baseline="0" dirty="0" smtClean="0"/>
                        <a:t>Wie heeft al eens gezien dat iemand benzine tankt?</a:t>
                      </a:r>
                      <a:endParaRPr lang="nl-NL" sz="1600" dirty="0"/>
                    </a:p>
                  </a:txBody>
                  <a:tcPr/>
                </a:tc>
              </a:tr>
              <a:tr h="309900">
                <a:tc>
                  <a:txBody>
                    <a:bodyPr/>
                    <a:lstStyle/>
                    <a:p>
                      <a:r>
                        <a:rPr lang="nl-NL" sz="1600" b="1" dirty="0" smtClean="0">
                          <a:solidFill>
                            <a:srgbClr val="FFFFFF"/>
                          </a:solidFill>
                        </a:rPr>
                        <a:t>Dag 4 Motivatie</a:t>
                      </a:r>
                      <a:endParaRPr lang="nl-NL" sz="1600" b="1" dirty="0">
                        <a:solidFill>
                          <a:srgbClr val="FFFFFF"/>
                        </a:solidFill>
                      </a:endParaRPr>
                    </a:p>
                  </a:txBody>
                  <a:tcPr>
                    <a:solidFill>
                      <a:srgbClr val="000000"/>
                    </a:solidFill>
                  </a:tcPr>
                </a:tc>
                <a:tc>
                  <a:txBody>
                    <a:bodyPr/>
                    <a:lstStyle/>
                    <a:p>
                      <a:r>
                        <a:rPr lang="nl-NL" sz="1600" b="1" dirty="0" smtClean="0">
                          <a:solidFill>
                            <a:schemeClr val="bg1"/>
                          </a:solidFill>
                        </a:rPr>
                        <a:t>Beknopte herhaling magische woorden</a:t>
                      </a:r>
                      <a:endParaRPr lang="nl-NL" sz="1600" b="1" dirty="0">
                        <a:solidFill>
                          <a:schemeClr val="bg1"/>
                        </a:solidFill>
                      </a:endParaRPr>
                    </a:p>
                  </a:txBody>
                  <a:tcPr>
                    <a:solidFill>
                      <a:srgbClr val="000000"/>
                    </a:solidFill>
                  </a:tcPr>
                </a:tc>
              </a:tr>
              <a:tr h="309900">
                <a:tc>
                  <a:txBody>
                    <a:bodyPr/>
                    <a:lstStyle/>
                    <a:p>
                      <a:r>
                        <a:rPr lang="nl-NL" sz="1600" dirty="0" smtClean="0"/>
                        <a:t>Definitie benzine</a:t>
                      </a:r>
                      <a:endParaRPr lang="nl-NL" sz="1600" dirty="0"/>
                    </a:p>
                  </a:txBody>
                  <a:tcPr/>
                </a:tc>
                <a:tc>
                  <a:txBody>
                    <a:bodyPr/>
                    <a:lstStyle/>
                    <a:p>
                      <a:r>
                        <a:rPr lang="nl-NL" sz="1600" dirty="0" smtClean="0"/>
                        <a:t>Benzine doe je in de tank van de auto. Daardoor kan de motor draaien. </a:t>
                      </a:r>
                      <a:endParaRPr lang="nl-NL" sz="1600" dirty="0"/>
                    </a:p>
                  </a:txBody>
                  <a:tcPr/>
                </a:tc>
              </a:tr>
              <a:tr h="309900">
                <a:tc>
                  <a:txBody>
                    <a:bodyPr/>
                    <a:lstStyle/>
                    <a:p>
                      <a:r>
                        <a:rPr lang="nl-NL" sz="1600" dirty="0" smtClean="0"/>
                        <a:t>Eenvoudige vragen</a:t>
                      </a:r>
                      <a:endParaRPr lang="nl-NL" sz="1600" dirty="0"/>
                    </a:p>
                  </a:txBody>
                  <a:tcPr/>
                </a:tc>
                <a:tc>
                  <a:txBody>
                    <a:bodyPr/>
                    <a:lstStyle/>
                    <a:p>
                      <a:r>
                        <a:rPr lang="nl-NL" sz="1600" i="0" dirty="0" smtClean="0"/>
                        <a:t>Wat doet de man op de foto? </a:t>
                      </a:r>
                      <a:r>
                        <a:rPr lang="nl-NL" sz="1600" i="0" dirty="0" smtClean="0">
                          <a:sym typeface="Wingdings"/>
                        </a:rPr>
                        <a:t> </a:t>
                      </a:r>
                      <a:r>
                        <a:rPr lang="nl-NL" sz="1600" i="1" dirty="0" smtClean="0">
                          <a:sym typeface="Wingdings"/>
                        </a:rPr>
                        <a:t>Benzine tanken</a:t>
                      </a:r>
                      <a:endParaRPr lang="nl-NL" sz="1600" i="1" dirty="0" smtClean="0"/>
                    </a:p>
                    <a:p>
                      <a:r>
                        <a:rPr lang="nl-NL" sz="1600" i="0" dirty="0" smtClean="0"/>
                        <a:t>Wat doe je in de tank</a:t>
                      </a:r>
                      <a:r>
                        <a:rPr lang="nl-NL" sz="1600" i="0" baseline="0" dirty="0" smtClean="0"/>
                        <a:t> van de auto</a:t>
                      </a:r>
                      <a:r>
                        <a:rPr lang="nl-NL" sz="1600" i="0" dirty="0" smtClean="0"/>
                        <a:t>? </a:t>
                      </a:r>
                      <a:r>
                        <a:rPr lang="nl-NL" sz="1600" i="0" dirty="0" smtClean="0">
                          <a:sym typeface="Wingdings"/>
                        </a:rPr>
                        <a:t></a:t>
                      </a:r>
                      <a:r>
                        <a:rPr lang="nl-NL" sz="1600" i="1" baseline="0" dirty="0" smtClean="0">
                          <a:sym typeface="Wingdings"/>
                        </a:rPr>
                        <a:t> Benzine</a:t>
                      </a:r>
                      <a:endParaRPr lang="nl-NL" sz="1600" i="1" dirty="0" smtClean="0"/>
                    </a:p>
                    <a:p>
                      <a:r>
                        <a:rPr lang="nl-NL" sz="1600" i="0" dirty="0" smtClean="0"/>
                        <a:t>Waarvoor gebruikt de auto benzine? </a:t>
                      </a:r>
                      <a:r>
                        <a:rPr lang="nl-NL" sz="1600" i="0" dirty="0" smtClean="0">
                          <a:sym typeface="Wingdings"/>
                        </a:rPr>
                        <a:t> </a:t>
                      </a:r>
                      <a:r>
                        <a:rPr lang="nl-NL" sz="1600" i="1" dirty="0" smtClean="0">
                          <a:sym typeface="Wingdings"/>
                        </a:rPr>
                        <a:t>Om</a:t>
                      </a:r>
                      <a:r>
                        <a:rPr lang="nl-NL" sz="1600" i="1" baseline="0" dirty="0" smtClean="0">
                          <a:sym typeface="Wingdings"/>
                        </a:rPr>
                        <a:t> de motor te doen draaien</a:t>
                      </a:r>
                      <a:endParaRPr lang="nl-NL" sz="1600" i="1" dirty="0" smtClean="0"/>
                    </a:p>
                  </a:txBody>
                  <a:tcPr/>
                </a:tc>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6" name="Tabel 5"/>
          <p:cNvGraphicFramePr>
            <a:graphicFrameLocks noGrp="1"/>
          </p:cNvGraphicFramePr>
          <p:nvPr>
            <p:extLst>
              <p:ext uri="{D42A27DB-BD31-4B8C-83A1-F6EECF244321}">
                <p14:mod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32501164"/>
              </p:ext>
            </p:extLst>
          </p:nvPr>
        </p:nvGraphicFramePr>
        <p:xfrm>
          <a:off x="214422" y="197967"/>
          <a:ext cx="8755356" cy="5394960"/>
        </p:xfrm>
        <a:graphic>
          <a:graphicData uri="http://schemas.openxmlformats.org/drawingml/2006/table">
            <a:tbl>
              <a:tblPr firstRow="1" bandRow="1">
                <a:tableStyleId>{7E9639D4-E3E2-4D34-9284-5A2195B3D0D7}</a:tableStyleId>
              </a:tblPr>
              <a:tblGrid>
                <a:gridCol w="1939793"/>
                <a:gridCol w="6815563"/>
              </a:tblGrid>
              <a:tr h="175512">
                <a:tc>
                  <a:txBody>
                    <a:bodyPr/>
                    <a:lstStyle/>
                    <a:p>
                      <a:r>
                        <a:rPr lang="nl-NL" sz="1600" b="1" dirty="0" smtClean="0">
                          <a:solidFill>
                            <a:srgbClr val="FFFFFF"/>
                          </a:solidFill>
                        </a:rPr>
                        <a:t>Dag 1 Motivatie</a:t>
                      </a:r>
                      <a:endParaRPr lang="nl-NL" sz="1600" b="1" dirty="0">
                        <a:solidFill>
                          <a:srgbClr val="FFFFFF"/>
                        </a:solidFill>
                      </a:endParaRPr>
                    </a:p>
                  </a:txBody>
                  <a:tcPr>
                    <a:solidFill>
                      <a:schemeClr val="tx1"/>
                    </a:solidFill>
                  </a:tcPr>
                </a:tc>
                <a:tc>
                  <a:txBody>
                    <a:bodyPr/>
                    <a:lstStyle/>
                    <a:p>
                      <a:r>
                        <a:rPr lang="nl-NL" sz="1600" b="1" dirty="0" smtClean="0">
                          <a:solidFill>
                            <a:schemeClr val="bg1"/>
                          </a:solidFill>
                        </a:rPr>
                        <a:t>Introductie magische woorden</a:t>
                      </a:r>
                      <a:endParaRPr lang="nl-NL" sz="1600" b="1" dirty="0">
                        <a:solidFill>
                          <a:schemeClr val="bg1"/>
                        </a:solidFill>
                      </a:endParaRPr>
                    </a:p>
                  </a:txBody>
                  <a:tcPr>
                    <a:solidFill>
                      <a:srgbClr val="000000"/>
                    </a:solidFill>
                  </a:tcPr>
                </a:tc>
              </a:tr>
              <a:tr h="175512">
                <a:tc>
                  <a:txBody>
                    <a:bodyPr/>
                    <a:lstStyle/>
                    <a:p>
                      <a:r>
                        <a:rPr lang="nl-NL" sz="1600" dirty="0" smtClean="0"/>
                        <a:t>Definitie rem</a:t>
                      </a:r>
                      <a:endParaRPr lang="nl-NL" sz="1600" dirty="0"/>
                    </a:p>
                  </a:txBody>
                  <a:tcPr/>
                </a:tc>
                <a:tc>
                  <a:txBody>
                    <a:bodyPr/>
                    <a:lstStyle/>
                    <a:p>
                      <a:r>
                        <a:rPr lang="nl-NL" sz="1600" dirty="0" smtClean="0"/>
                        <a:t>Kijk, op deze foto zie je een rem. De rem. Een fiets heeft een rem. Als je de rem gebruikt, dan stopt de fiets.</a:t>
                      </a:r>
                      <a:r>
                        <a:rPr lang="nl-NL" sz="1600" baseline="0" dirty="0" smtClean="0"/>
                        <a:t>     Wat zie je hier?</a:t>
                      </a:r>
                      <a:endParaRPr lang="nl-NL" sz="1600" dirty="0"/>
                    </a:p>
                  </a:txBody>
                  <a:tcPr/>
                </a:tc>
              </a:tr>
              <a:tr h="175512">
                <a:tc>
                  <a:txBody>
                    <a:bodyPr/>
                    <a:lstStyle/>
                    <a:p>
                      <a:r>
                        <a:rPr lang="nl-NL" sz="1600" dirty="0" smtClean="0"/>
                        <a:t>Vraag over prent</a:t>
                      </a:r>
                      <a:endParaRPr lang="nl-NL" sz="1600" dirty="0"/>
                    </a:p>
                  </a:txBody>
                  <a:tcPr/>
                </a:tc>
                <a:tc>
                  <a:txBody>
                    <a:bodyPr/>
                    <a:lstStyle/>
                    <a:p>
                      <a:r>
                        <a:rPr lang="nl-NL" sz="1600" dirty="0" smtClean="0"/>
                        <a:t>Waar is de rem? </a:t>
                      </a:r>
                      <a:r>
                        <a:rPr lang="nl-NL" sz="1600" dirty="0" smtClean="0">
                          <a:sym typeface="Wingdings"/>
                        </a:rPr>
                        <a:t> </a:t>
                      </a:r>
                      <a:r>
                        <a:rPr lang="nl-NL" sz="1600" i="1" dirty="0" smtClean="0"/>
                        <a:t>Daar. In de gele cirkel. Aan het stuur. </a:t>
                      </a:r>
                      <a:endParaRPr lang="nl-NL" sz="1600" i="1" dirty="0"/>
                    </a:p>
                  </a:txBody>
                  <a:tcPr/>
                </a:tc>
              </a:tr>
              <a:tr h="309900">
                <a:tc>
                  <a:txBody>
                    <a:bodyPr/>
                    <a:lstStyle/>
                    <a:p>
                      <a:r>
                        <a:rPr lang="nl-NL" sz="1600" b="1" dirty="0" smtClean="0">
                          <a:solidFill>
                            <a:srgbClr val="FFFFFF"/>
                          </a:solidFill>
                        </a:rPr>
                        <a:t>Dag 1 Verwerking</a:t>
                      </a:r>
                      <a:endParaRPr lang="nl-NL" sz="1600" b="1" dirty="0">
                        <a:solidFill>
                          <a:srgbClr val="FFFFFF"/>
                        </a:solidFill>
                      </a:endParaRPr>
                    </a:p>
                  </a:txBody>
                  <a:tcPr>
                    <a:solidFill>
                      <a:schemeClr val="tx1"/>
                    </a:solidFill>
                  </a:tcPr>
                </a:tc>
                <a:tc>
                  <a:txBody>
                    <a:bodyPr/>
                    <a:lstStyle/>
                    <a:p>
                      <a:r>
                        <a:rPr lang="nl-NL" sz="1600" b="1" dirty="0" smtClean="0">
                          <a:solidFill>
                            <a:schemeClr val="bg1"/>
                          </a:solidFill>
                        </a:rPr>
                        <a:t>Uitgebreide</a:t>
                      </a:r>
                      <a:r>
                        <a:rPr lang="nl-NL" sz="1600" b="1" baseline="0" dirty="0" smtClean="0">
                          <a:solidFill>
                            <a:schemeClr val="bg1"/>
                          </a:solidFill>
                        </a:rPr>
                        <a:t> h</a:t>
                      </a:r>
                      <a:r>
                        <a:rPr lang="nl-NL" sz="1600" b="1" dirty="0" smtClean="0">
                          <a:solidFill>
                            <a:schemeClr val="bg1"/>
                          </a:solidFill>
                        </a:rPr>
                        <a:t>erhaling</a:t>
                      </a:r>
                      <a:r>
                        <a:rPr lang="nl-NL" sz="1600" b="1" baseline="0" dirty="0" smtClean="0">
                          <a:solidFill>
                            <a:schemeClr val="bg1"/>
                          </a:solidFill>
                        </a:rPr>
                        <a:t> magische woorden</a:t>
                      </a:r>
                      <a:endParaRPr lang="nl-NL" sz="1600" b="1" dirty="0">
                        <a:solidFill>
                          <a:schemeClr val="bg1"/>
                        </a:solidFill>
                      </a:endParaRPr>
                    </a:p>
                  </a:txBody>
                  <a:tcPr>
                    <a:solidFill>
                      <a:srgbClr val="000000"/>
                    </a:solidFill>
                  </a:tcPr>
                </a:tc>
              </a:tr>
              <a:tr h="309900">
                <a:tc>
                  <a:txBody>
                    <a:bodyPr/>
                    <a:lstStyle/>
                    <a:p>
                      <a:r>
                        <a:rPr lang="nl-NL" sz="1600" dirty="0" smtClean="0"/>
                        <a:t>Definitie rem</a:t>
                      </a:r>
                      <a:endParaRPr lang="nl-NL" sz="1600" dirty="0"/>
                    </a:p>
                  </a:txBody>
                  <a:tcPr/>
                </a:tc>
                <a:tc>
                  <a:txBody>
                    <a:bodyPr/>
                    <a:lstStyle/>
                    <a:p>
                      <a:r>
                        <a:rPr lang="nl-NL" sz="1600" dirty="0" smtClean="0"/>
                        <a:t>Kijk, op deze foto zie je een rem. Een fiets heeft een rem. Als je de rem gebruikt, dan stopt de fiets.</a:t>
                      </a:r>
                      <a:r>
                        <a:rPr lang="nl-NL" sz="1600" baseline="0" dirty="0" smtClean="0"/>
                        <a:t> </a:t>
                      </a:r>
                      <a:endParaRPr lang="nl-NL" sz="1600" dirty="0"/>
                    </a:p>
                  </a:txBody>
                  <a:tcPr/>
                </a:tc>
              </a:tr>
              <a:tr h="309900">
                <a:tc>
                  <a:txBody>
                    <a:bodyPr/>
                    <a:lstStyle/>
                    <a:p>
                      <a:r>
                        <a:rPr lang="nl-NL" sz="1600" dirty="0" smtClean="0"/>
                        <a:t>Link met verhaal</a:t>
                      </a:r>
                      <a:endParaRPr lang="nl-NL" sz="1600" dirty="0"/>
                    </a:p>
                  </a:txBody>
                  <a:tcPr/>
                </a:tc>
                <a:tc>
                  <a:txBody>
                    <a:bodyPr/>
                    <a:lstStyle/>
                    <a:p>
                      <a:r>
                        <a:rPr lang="nl-NL" sz="1600" dirty="0" smtClean="0"/>
                        <a:t>In ons</a:t>
                      </a:r>
                      <a:r>
                        <a:rPr lang="nl-NL" sz="1600" baseline="0" dirty="0" smtClean="0"/>
                        <a:t> verhaal kon Zwaan niet remmen, en toen viel hij.</a:t>
                      </a:r>
                      <a:endParaRPr lang="nl-NL" sz="1600" dirty="0"/>
                    </a:p>
                  </a:txBody>
                  <a:tcPr/>
                </a:tc>
              </a:tr>
              <a:tr h="309900">
                <a:tc>
                  <a:txBody>
                    <a:bodyPr/>
                    <a:lstStyle/>
                    <a:p>
                      <a:r>
                        <a:rPr lang="nl-NL" sz="1600" dirty="0" smtClean="0"/>
                        <a:t>Eenvoudige vragen</a:t>
                      </a:r>
                      <a:endParaRPr lang="nl-NL" sz="16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sz="1600" dirty="0" smtClean="0"/>
                        <a:t>Wat gebeurt er als je remt? </a:t>
                      </a:r>
                      <a:r>
                        <a:rPr lang="nl-NL" sz="1600" dirty="0" smtClean="0">
                          <a:sym typeface="Wingdings"/>
                        </a:rPr>
                        <a:t> </a:t>
                      </a:r>
                      <a:r>
                        <a:rPr lang="nl-NL" sz="1600" i="1" dirty="0" smtClean="0">
                          <a:sym typeface="Wingdings"/>
                        </a:rPr>
                        <a:t>Dan stopt de fiets.</a:t>
                      </a:r>
                      <a:r>
                        <a:rPr lang="nl-NL" sz="1600" dirty="0" smtClean="0">
                          <a:sym typeface="Wingdings"/>
                        </a:rPr>
                        <a:t> </a:t>
                      </a:r>
                      <a:endParaRPr lang="nl-NL" sz="16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nl-NL" sz="1600" dirty="0" smtClean="0"/>
                        <a:t>Hoe kan je de fiets doen stoppen? </a:t>
                      </a:r>
                      <a:r>
                        <a:rPr lang="nl-NL" sz="1600" dirty="0" smtClean="0">
                          <a:sym typeface="Wingdings"/>
                        </a:rPr>
                        <a:t> </a:t>
                      </a:r>
                      <a:r>
                        <a:rPr lang="nl-NL" sz="1600" i="1" dirty="0" smtClean="0">
                          <a:sym typeface="Wingdings"/>
                        </a:rPr>
                        <a:t>Met</a:t>
                      </a:r>
                      <a:r>
                        <a:rPr lang="nl-NL" sz="1600" i="1" baseline="0" dirty="0" smtClean="0">
                          <a:sym typeface="Wingdings"/>
                        </a:rPr>
                        <a:t> de rem</a:t>
                      </a:r>
                      <a:endParaRPr lang="nl-NL" sz="1600" i="1"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nl-NL" sz="1600" dirty="0" smtClean="0"/>
                        <a:t>Wat doe je als je remt? </a:t>
                      </a:r>
                      <a:r>
                        <a:rPr lang="nl-NL" sz="1600" dirty="0" smtClean="0">
                          <a:sym typeface="Wingdings"/>
                        </a:rPr>
                        <a:t> </a:t>
                      </a:r>
                      <a:r>
                        <a:rPr lang="nl-NL" sz="1600" i="1" dirty="0" smtClean="0">
                          <a:sym typeface="Wingdings"/>
                        </a:rPr>
                        <a:t>De</a:t>
                      </a:r>
                      <a:r>
                        <a:rPr lang="nl-NL" sz="1600" i="1" baseline="0" dirty="0" smtClean="0">
                          <a:sym typeface="Wingdings"/>
                        </a:rPr>
                        <a:t> kleuters doen de beweging na.</a:t>
                      </a:r>
                      <a:endParaRPr lang="nl-NL" sz="1600" i="1" dirty="0" smtClean="0"/>
                    </a:p>
                  </a:txBody>
                  <a:tcPr/>
                </a:tc>
              </a:tr>
              <a:tr h="309900">
                <a:tc>
                  <a:txBody>
                    <a:bodyPr/>
                    <a:lstStyle/>
                    <a:p>
                      <a:r>
                        <a:rPr lang="nl-NL" sz="1600" dirty="0" smtClean="0"/>
                        <a:t>Eigen ervaring</a:t>
                      </a:r>
                      <a:endParaRPr lang="nl-NL" sz="1600" dirty="0"/>
                    </a:p>
                  </a:txBody>
                  <a:tcPr/>
                </a:tc>
                <a:tc>
                  <a:txBody>
                    <a:bodyPr/>
                    <a:lstStyle/>
                    <a:p>
                      <a:r>
                        <a:rPr lang="nl-NL" sz="1600" baseline="0" dirty="0" smtClean="0"/>
                        <a:t>Heeft jouw fiets een rem?</a:t>
                      </a:r>
                      <a:endParaRPr lang="nl-NL" sz="1600" dirty="0"/>
                    </a:p>
                  </a:txBody>
                  <a:tcPr/>
                </a:tc>
              </a:tr>
              <a:tr h="309900">
                <a:tc>
                  <a:txBody>
                    <a:bodyPr/>
                    <a:lstStyle/>
                    <a:p>
                      <a:r>
                        <a:rPr lang="nl-NL" sz="1600" b="1" dirty="0" smtClean="0">
                          <a:solidFill>
                            <a:srgbClr val="FFFFFF"/>
                          </a:solidFill>
                        </a:rPr>
                        <a:t>Dag 2 Motivatie</a:t>
                      </a:r>
                      <a:endParaRPr lang="nl-NL" sz="1600" b="1" dirty="0">
                        <a:solidFill>
                          <a:srgbClr val="FFFFFF"/>
                        </a:solidFill>
                      </a:endParaRPr>
                    </a:p>
                  </a:txBody>
                  <a:tcPr>
                    <a:solidFill>
                      <a:srgbClr val="000000"/>
                    </a:solidFill>
                  </a:tcPr>
                </a:tc>
                <a:tc>
                  <a:txBody>
                    <a:bodyPr/>
                    <a:lstStyle/>
                    <a:p>
                      <a:r>
                        <a:rPr lang="nl-NL" sz="1600" b="1" dirty="0" smtClean="0">
                          <a:solidFill>
                            <a:schemeClr val="bg1"/>
                          </a:solidFill>
                        </a:rPr>
                        <a:t>Beknopte herhaling magische woorden</a:t>
                      </a:r>
                      <a:endParaRPr lang="nl-NL" sz="1600" b="1" dirty="0">
                        <a:solidFill>
                          <a:schemeClr val="bg1"/>
                        </a:solidFill>
                      </a:endParaRPr>
                    </a:p>
                  </a:txBody>
                  <a:tcPr>
                    <a:solidFill>
                      <a:srgbClr val="000000"/>
                    </a:solidFill>
                  </a:tcPr>
                </a:tc>
              </a:tr>
              <a:tr h="309900">
                <a:tc>
                  <a:txBody>
                    <a:bodyPr/>
                    <a:lstStyle/>
                    <a:p>
                      <a:r>
                        <a:rPr lang="nl-NL" sz="1600" dirty="0" smtClean="0"/>
                        <a:t>Definitie rem</a:t>
                      </a:r>
                      <a:endParaRPr lang="nl-NL" sz="16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sz="1600" dirty="0" smtClean="0"/>
                        <a:t>Kijk, op deze foto zie je een rem. Een fiets heeft een rem. Als je de rem gebruikt, dan stopt de fiets.</a:t>
                      </a:r>
                      <a:r>
                        <a:rPr lang="nl-NL" sz="1600" baseline="0" dirty="0" smtClean="0"/>
                        <a:t> </a:t>
                      </a:r>
                      <a:endParaRPr lang="nl-NL" sz="1600" dirty="0" smtClean="0"/>
                    </a:p>
                  </a:txBody>
                  <a:tcPr/>
                </a:tc>
              </a:tr>
              <a:tr h="309900">
                <a:tc>
                  <a:txBody>
                    <a:bodyPr/>
                    <a:lstStyle/>
                    <a:p>
                      <a:r>
                        <a:rPr lang="nl-NL" sz="1600" dirty="0" smtClean="0"/>
                        <a:t>Eenvoudige vragen</a:t>
                      </a:r>
                      <a:endParaRPr lang="nl-NL" sz="16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sz="1600" dirty="0" smtClean="0"/>
                        <a:t>Wat gebeurt er als je remt? </a:t>
                      </a:r>
                      <a:r>
                        <a:rPr lang="nl-NL" sz="1600" dirty="0" smtClean="0">
                          <a:sym typeface="Wingdings"/>
                        </a:rPr>
                        <a:t> </a:t>
                      </a:r>
                      <a:r>
                        <a:rPr lang="nl-NL" sz="1600" i="1" dirty="0" smtClean="0">
                          <a:sym typeface="Wingdings"/>
                        </a:rPr>
                        <a:t>Dan stopt de fiets.</a:t>
                      </a:r>
                      <a:r>
                        <a:rPr lang="nl-NL" sz="1600" dirty="0" smtClean="0">
                          <a:sym typeface="Wingdings"/>
                        </a:rPr>
                        <a:t> </a:t>
                      </a:r>
                      <a:endParaRPr lang="nl-NL" sz="16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nl-NL" sz="1600" dirty="0" smtClean="0"/>
                        <a:t>Hoe kan je de fiets doen stoppen? </a:t>
                      </a:r>
                      <a:r>
                        <a:rPr lang="nl-NL" sz="1600" dirty="0" smtClean="0">
                          <a:sym typeface="Wingdings"/>
                        </a:rPr>
                        <a:t> </a:t>
                      </a:r>
                      <a:r>
                        <a:rPr lang="nl-NL" sz="1600" i="1" dirty="0" smtClean="0">
                          <a:sym typeface="Wingdings"/>
                        </a:rPr>
                        <a:t>Met</a:t>
                      </a:r>
                      <a:r>
                        <a:rPr lang="nl-NL" sz="1600" i="1" baseline="0" dirty="0" smtClean="0">
                          <a:sym typeface="Wingdings"/>
                        </a:rPr>
                        <a:t> de rem</a:t>
                      </a:r>
                      <a:endParaRPr lang="nl-NL" sz="1600" i="1"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nl-NL" sz="1600" dirty="0" smtClean="0"/>
                        <a:t>Wat doe je als je remt? </a:t>
                      </a:r>
                      <a:r>
                        <a:rPr lang="nl-NL" sz="1600" dirty="0" smtClean="0">
                          <a:sym typeface="Wingdings"/>
                        </a:rPr>
                        <a:t> </a:t>
                      </a:r>
                      <a:r>
                        <a:rPr lang="nl-NL" sz="1600" i="1" dirty="0" smtClean="0">
                          <a:sym typeface="Wingdings"/>
                        </a:rPr>
                        <a:t>De</a:t>
                      </a:r>
                      <a:r>
                        <a:rPr lang="nl-NL" sz="1600" i="1" baseline="0" dirty="0" smtClean="0">
                          <a:sym typeface="Wingdings"/>
                        </a:rPr>
                        <a:t> kleuters doen de beweging na.</a:t>
                      </a:r>
                      <a:endParaRPr lang="nl-NL" sz="1600" i="1" dirty="0" smtClean="0"/>
                    </a:p>
                  </a:txBody>
                  <a:tcPr/>
                </a:tc>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Afbeelding 8"/>
          <p:cNvPicPr>
            <a:picLocks noChangeAspect="1"/>
          </p:cNvPicPr>
          <p:nvPr/>
        </p:nvPicPr>
        <p:blipFill>
          <a:blip r:embed="rId3"/>
          <a:stretch>
            <a:fillRect/>
          </a:stretch>
        </p:blipFill>
        <p:spPr>
          <a:xfrm>
            <a:off x="508000" y="197261"/>
            <a:ext cx="8128000" cy="5854700"/>
          </a:xfrm>
          <a:prstGeom prst="rect">
            <a:avLst/>
          </a:prstGeom>
        </p:spPr>
      </p:pic>
      <p:sp>
        <p:nvSpPr>
          <p:cNvPr id="10" name="Ovaal 9"/>
          <p:cNvSpPr/>
          <p:nvPr/>
        </p:nvSpPr>
        <p:spPr>
          <a:xfrm>
            <a:off x="3998874" y="4155527"/>
            <a:ext cx="1812976" cy="828344"/>
          </a:xfrm>
          <a:prstGeom prst="ellipse">
            <a:avLst/>
          </a:prstGeom>
          <a:noFill/>
          <a:ln w="38100">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aphicFrame>
        <p:nvGraphicFramePr>
          <p:cNvPr id="8" name="Tabel 7"/>
          <p:cNvGraphicFramePr>
            <a:graphicFrameLocks noGrp="1"/>
          </p:cNvGraphicFramePr>
          <p:nvPr/>
        </p:nvGraphicFramePr>
        <p:xfrm>
          <a:off x="101025" y="6273447"/>
          <a:ext cx="9042975" cy="640080"/>
        </p:xfrm>
        <a:graphic>
          <a:graphicData uri="http://schemas.openxmlformats.org/drawingml/2006/table">
            <a:tbl>
              <a:tblPr firstRow="1" bandRow="1">
                <a:tableStyleId>{7E9639D4-E3E2-4D34-9284-5A2195B3D0D7}</a:tableStyleId>
              </a:tblPr>
              <a:tblGrid>
                <a:gridCol w="1729837"/>
                <a:gridCol w="5904941"/>
                <a:gridCol w="1408197"/>
              </a:tblGrid>
              <a:tr h="17310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dirty="0" smtClean="0">
                          <a:solidFill>
                            <a:schemeClr val="tx1"/>
                          </a:solidFill>
                        </a:rPr>
                        <a:t>31 HET PEDAAL</a:t>
                      </a:r>
                    </a:p>
                  </a:txBody>
                  <a:tcP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noFill/>
                  </a:tcPr>
                </a:tc>
                <a:tc>
                  <a:txBody>
                    <a:bodyPr/>
                    <a:lstStyle/>
                    <a:p>
                      <a:r>
                        <a:rPr lang="nl-NL" b="0" dirty="0" smtClean="0">
                          <a:solidFill>
                            <a:srgbClr val="000000"/>
                          </a:solidFill>
                        </a:rPr>
                        <a:t>Op de pedalen van de fiets zet je jouw voeten. Door op de pedalen te trappen, gaat de fiets vooruit. </a:t>
                      </a:r>
                    </a:p>
                  </a:txBody>
                  <a:tcP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FFFFFF"/>
                    </a:solidFill>
                  </a:tcPr>
                </a:tc>
                <a:tc>
                  <a:txBody>
                    <a:bodyPr/>
                    <a:lstStyle/>
                    <a:p>
                      <a:pPr algn="r"/>
                      <a:r>
                        <a:rPr lang="nl-NL" sz="1200" b="0" dirty="0" err="1" smtClean="0">
                          <a:solidFill>
                            <a:srgbClr val="000000"/>
                          </a:solidFill>
                        </a:rPr>
                        <a:t>Fiets-auto</a:t>
                      </a:r>
                      <a:endParaRPr lang="nl-NL" sz="1200" b="0" dirty="0" smtClean="0">
                        <a:solidFill>
                          <a:srgbClr val="000000"/>
                        </a:solidFill>
                      </a:endParaRPr>
                    </a:p>
                    <a:p>
                      <a:pPr algn="r"/>
                      <a:r>
                        <a:rPr lang="nl-NL" sz="1200" b="0" dirty="0" smtClean="0">
                          <a:solidFill>
                            <a:srgbClr val="000000"/>
                          </a:solidFill>
                        </a:rPr>
                        <a:t>Verhaal</a:t>
                      </a:r>
                      <a:endParaRPr lang="nl-NL" sz="1200" b="0" dirty="0">
                        <a:solidFill>
                          <a:srgbClr val="000000"/>
                        </a:solidFill>
                      </a:endParaRPr>
                    </a:p>
                  </a:txBody>
                  <a:tcPr anchor="b">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FFFFFF"/>
                    </a:solidFill>
                  </a:tcPr>
                </a:tc>
              </a:tr>
            </a:tbl>
          </a:graphicData>
        </a:graphic>
      </p:graphicFrame>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6" name="Tabel 5"/>
          <p:cNvGraphicFramePr>
            <a:graphicFrameLocks noGrp="1"/>
          </p:cNvGraphicFramePr>
          <p:nvPr/>
        </p:nvGraphicFramePr>
        <p:xfrm>
          <a:off x="214422" y="197967"/>
          <a:ext cx="8755356" cy="5394960"/>
        </p:xfrm>
        <a:graphic>
          <a:graphicData uri="http://schemas.openxmlformats.org/drawingml/2006/table">
            <a:tbl>
              <a:tblPr firstRow="1" bandRow="1">
                <a:tableStyleId>{7E9639D4-E3E2-4D34-9284-5A2195B3D0D7}</a:tableStyleId>
              </a:tblPr>
              <a:tblGrid>
                <a:gridCol w="1939793"/>
                <a:gridCol w="6815563"/>
              </a:tblGrid>
              <a:tr h="175512">
                <a:tc>
                  <a:txBody>
                    <a:bodyPr/>
                    <a:lstStyle/>
                    <a:p>
                      <a:r>
                        <a:rPr lang="nl-NL" sz="1600" b="1" dirty="0" smtClean="0">
                          <a:solidFill>
                            <a:srgbClr val="FFFFFF"/>
                          </a:solidFill>
                        </a:rPr>
                        <a:t>Dag </a:t>
                      </a:r>
                      <a:r>
                        <a:rPr lang="nl-NL" sz="1600" b="1" smtClean="0">
                          <a:solidFill>
                            <a:srgbClr val="FFFFFF"/>
                          </a:solidFill>
                        </a:rPr>
                        <a:t>1 Motivatie</a:t>
                      </a:r>
                      <a:endParaRPr lang="nl-NL" sz="1600" b="1" dirty="0">
                        <a:solidFill>
                          <a:srgbClr val="FFFFFF"/>
                        </a:solidFill>
                      </a:endParaRPr>
                    </a:p>
                  </a:txBody>
                  <a:tcPr>
                    <a:solidFill>
                      <a:schemeClr val="tx1"/>
                    </a:solidFill>
                  </a:tcPr>
                </a:tc>
                <a:tc>
                  <a:txBody>
                    <a:bodyPr/>
                    <a:lstStyle/>
                    <a:p>
                      <a:r>
                        <a:rPr lang="nl-NL" sz="1600" b="1" dirty="0" smtClean="0">
                          <a:solidFill>
                            <a:schemeClr val="bg1"/>
                          </a:solidFill>
                        </a:rPr>
                        <a:t>Introductie magische woorden</a:t>
                      </a:r>
                      <a:endParaRPr lang="nl-NL" sz="1600" b="1" dirty="0">
                        <a:solidFill>
                          <a:schemeClr val="bg1"/>
                        </a:solidFill>
                      </a:endParaRPr>
                    </a:p>
                  </a:txBody>
                  <a:tcPr>
                    <a:solidFill>
                      <a:srgbClr val="000000"/>
                    </a:solidFill>
                  </a:tcPr>
                </a:tc>
              </a:tr>
              <a:tr h="175512">
                <a:tc>
                  <a:txBody>
                    <a:bodyPr/>
                    <a:lstStyle/>
                    <a:p>
                      <a:r>
                        <a:rPr lang="nl-NL" sz="1600" dirty="0" smtClean="0"/>
                        <a:t>Definitie pedaal</a:t>
                      </a:r>
                      <a:endParaRPr lang="nl-NL" sz="1600" dirty="0"/>
                    </a:p>
                  </a:txBody>
                  <a:tcPr/>
                </a:tc>
                <a:tc>
                  <a:txBody>
                    <a:bodyPr/>
                    <a:lstStyle/>
                    <a:p>
                      <a:r>
                        <a:rPr lang="nl-NL" sz="1600" dirty="0" smtClean="0"/>
                        <a:t>Kijk, hier zie je een pedaal. Het pedaal. Op de pedalen van de fiets zet je jouw voeten. Door op de pedalen te trappen, gaat de fiets vooruit.    Wat zie je hier?</a:t>
                      </a:r>
                      <a:endParaRPr lang="nl-NL" sz="1600" dirty="0"/>
                    </a:p>
                  </a:txBody>
                  <a:tcPr/>
                </a:tc>
              </a:tr>
              <a:tr h="175512">
                <a:tc>
                  <a:txBody>
                    <a:bodyPr/>
                    <a:lstStyle/>
                    <a:p>
                      <a:r>
                        <a:rPr lang="nl-NL" sz="1600" dirty="0" smtClean="0"/>
                        <a:t>Vraag over prent</a:t>
                      </a:r>
                      <a:endParaRPr lang="nl-NL" sz="1600" dirty="0"/>
                    </a:p>
                  </a:txBody>
                  <a:tcPr/>
                </a:tc>
                <a:tc>
                  <a:txBody>
                    <a:bodyPr/>
                    <a:lstStyle/>
                    <a:p>
                      <a:r>
                        <a:rPr lang="nl-NL" sz="1600" dirty="0" smtClean="0"/>
                        <a:t>Wie is hier aan het fietsen? </a:t>
                      </a:r>
                      <a:r>
                        <a:rPr lang="nl-NL" sz="1600" dirty="0" smtClean="0">
                          <a:sym typeface="Wingdings"/>
                        </a:rPr>
                        <a:t> </a:t>
                      </a:r>
                      <a:r>
                        <a:rPr lang="nl-NL" sz="1600" i="1" dirty="0" smtClean="0">
                          <a:sym typeface="Wingdings"/>
                        </a:rPr>
                        <a:t>Een</a:t>
                      </a:r>
                      <a:r>
                        <a:rPr lang="nl-NL" sz="1600" i="1" baseline="0" dirty="0" smtClean="0">
                          <a:sym typeface="Wingdings"/>
                        </a:rPr>
                        <a:t> jongen.</a:t>
                      </a:r>
                      <a:endParaRPr lang="nl-NL" sz="1600" i="1" dirty="0"/>
                    </a:p>
                  </a:txBody>
                  <a:tcPr/>
                </a:tc>
              </a:tr>
              <a:tr h="309900">
                <a:tc>
                  <a:txBody>
                    <a:bodyPr/>
                    <a:lstStyle/>
                    <a:p>
                      <a:r>
                        <a:rPr lang="nl-NL" sz="1600" b="1" dirty="0" smtClean="0">
                          <a:solidFill>
                            <a:srgbClr val="FFFFFF"/>
                          </a:solidFill>
                        </a:rPr>
                        <a:t>Dag 1 Verwerking</a:t>
                      </a:r>
                      <a:endParaRPr lang="nl-NL" sz="1600" b="1" dirty="0">
                        <a:solidFill>
                          <a:srgbClr val="FFFFFF"/>
                        </a:solidFill>
                      </a:endParaRPr>
                    </a:p>
                  </a:txBody>
                  <a:tcPr>
                    <a:solidFill>
                      <a:schemeClr val="tx1"/>
                    </a:solidFill>
                  </a:tcPr>
                </a:tc>
                <a:tc>
                  <a:txBody>
                    <a:bodyPr/>
                    <a:lstStyle/>
                    <a:p>
                      <a:r>
                        <a:rPr lang="nl-NL" sz="1600" b="1" dirty="0" smtClean="0">
                          <a:solidFill>
                            <a:schemeClr val="bg1"/>
                          </a:solidFill>
                        </a:rPr>
                        <a:t>Uitgebreide</a:t>
                      </a:r>
                      <a:r>
                        <a:rPr lang="nl-NL" sz="1600" b="1" baseline="0" dirty="0" smtClean="0">
                          <a:solidFill>
                            <a:schemeClr val="bg1"/>
                          </a:solidFill>
                        </a:rPr>
                        <a:t> h</a:t>
                      </a:r>
                      <a:r>
                        <a:rPr lang="nl-NL" sz="1600" b="1" dirty="0" smtClean="0">
                          <a:solidFill>
                            <a:schemeClr val="bg1"/>
                          </a:solidFill>
                        </a:rPr>
                        <a:t>erhaling</a:t>
                      </a:r>
                      <a:r>
                        <a:rPr lang="nl-NL" sz="1600" b="1" baseline="0" dirty="0" smtClean="0">
                          <a:solidFill>
                            <a:schemeClr val="bg1"/>
                          </a:solidFill>
                        </a:rPr>
                        <a:t> magische woorden</a:t>
                      </a:r>
                      <a:endParaRPr lang="nl-NL" sz="1600" b="1" dirty="0">
                        <a:solidFill>
                          <a:schemeClr val="bg1"/>
                        </a:solidFill>
                      </a:endParaRPr>
                    </a:p>
                  </a:txBody>
                  <a:tcPr>
                    <a:solidFill>
                      <a:srgbClr val="000000"/>
                    </a:solidFill>
                  </a:tcPr>
                </a:tc>
              </a:tr>
              <a:tr h="309900">
                <a:tc>
                  <a:txBody>
                    <a:bodyPr/>
                    <a:lstStyle/>
                    <a:p>
                      <a:r>
                        <a:rPr lang="nl-NL" sz="1600" dirty="0" smtClean="0"/>
                        <a:t>Definitie pedaal</a:t>
                      </a:r>
                      <a:endParaRPr lang="nl-NL" sz="1600" dirty="0"/>
                    </a:p>
                  </a:txBody>
                  <a:tcPr/>
                </a:tc>
                <a:tc>
                  <a:txBody>
                    <a:bodyPr/>
                    <a:lstStyle/>
                    <a:p>
                      <a:r>
                        <a:rPr lang="nl-NL" sz="1600" dirty="0" smtClean="0"/>
                        <a:t>Kijk, hier zie je een pedaal. Op de pedalen van de fiets zet je jouw voeten. Door op de pedalen te trappen, gaat de fiets vooruit. </a:t>
                      </a:r>
                      <a:endParaRPr lang="nl-NL" sz="1600" dirty="0"/>
                    </a:p>
                  </a:txBody>
                  <a:tcPr/>
                </a:tc>
              </a:tr>
              <a:tr h="309900">
                <a:tc>
                  <a:txBody>
                    <a:bodyPr/>
                    <a:lstStyle/>
                    <a:p>
                      <a:r>
                        <a:rPr lang="nl-NL" sz="1600" dirty="0" smtClean="0"/>
                        <a:t>Link met verhaal</a:t>
                      </a:r>
                      <a:endParaRPr lang="nl-NL" sz="1600" dirty="0"/>
                    </a:p>
                  </a:txBody>
                  <a:tcPr/>
                </a:tc>
                <a:tc>
                  <a:txBody>
                    <a:bodyPr/>
                    <a:lstStyle/>
                    <a:p>
                      <a:r>
                        <a:rPr lang="nl-NL" sz="1600" dirty="0" smtClean="0"/>
                        <a:t>Ook de fiets van Zwaan heeft pedalen.</a:t>
                      </a:r>
                      <a:endParaRPr lang="nl-NL" sz="1600" dirty="0"/>
                    </a:p>
                  </a:txBody>
                  <a:tcPr/>
                </a:tc>
              </a:tr>
              <a:tr h="309900">
                <a:tc>
                  <a:txBody>
                    <a:bodyPr/>
                    <a:lstStyle/>
                    <a:p>
                      <a:r>
                        <a:rPr lang="nl-NL" sz="1600" dirty="0" smtClean="0"/>
                        <a:t>Eenvoudige vragen</a:t>
                      </a:r>
                      <a:endParaRPr lang="nl-NL" sz="1600" dirty="0"/>
                    </a:p>
                  </a:txBody>
                  <a:tcPr/>
                </a:tc>
                <a:tc>
                  <a:txBody>
                    <a:bodyPr/>
                    <a:lstStyle/>
                    <a:p>
                      <a:r>
                        <a:rPr lang="nl-NL" sz="1600" i="0" dirty="0" smtClean="0"/>
                        <a:t>Waarop staan de poten van Zwaan als ze fietst?</a:t>
                      </a:r>
                      <a:r>
                        <a:rPr lang="nl-NL" sz="1600" i="0" baseline="0" dirty="0" smtClean="0"/>
                        <a:t> </a:t>
                      </a:r>
                      <a:r>
                        <a:rPr lang="nl-NL" sz="1600" i="1" baseline="0" dirty="0" smtClean="0">
                          <a:sym typeface="Wingdings"/>
                        </a:rPr>
                        <a:t> </a:t>
                      </a:r>
                      <a:r>
                        <a:rPr lang="nl-NL" sz="1600" i="1" dirty="0" smtClean="0"/>
                        <a:t>Op de pedalen. </a:t>
                      </a:r>
                    </a:p>
                    <a:p>
                      <a:r>
                        <a:rPr lang="nl-NL" sz="1600" i="0" dirty="0" smtClean="0"/>
                        <a:t>Wat doe je met de pedalen als je fietst? </a:t>
                      </a:r>
                      <a:r>
                        <a:rPr lang="nl-NL" sz="1600" i="1" dirty="0" smtClean="0">
                          <a:sym typeface="Wingdings"/>
                        </a:rPr>
                        <a:t> </a:t>
                      </a:r>
                      <a:r>
                        <a:rPr lang="nl-NL" sz="1600" i="1" dirty="0" smtClean="0"/>
                        <a:t>De kleuters tonen een fietsbeweging.</a:t>
                      </a:r>
                    </a:p>
                    <a:p>
                      <a:r>
                        <a:rPr lang="nl-NL" sz="1600" i="0" dirty="0" smtClean="0"/>
                        <a:t>Hoe heten de dingen waarop je jouw voeten zet als je fietst? </a:t>
                      </a:r>
                      <a:r>
                        <a:rPr lang="nl-NL" sz="1600" i="1" baseline="0" dirty="0" smtClean="0">
                          <a:sym typeface="Wingdings"/>
                        </a:rPr>
                        <a:t> P</a:t>
                      </a:r>
                      <a:r>
                        <a:rPr lang="nl-NL" sz="1600" i="1" dirty="0" smtClean="0"/>
                        <a:t>edalen.  </a:t>
                      </a:r>
                    </a:p>
                  </a:txBody>
                  <a:tcPr/>
                </a:tc>
              </a:tr>
              <a:tr h="309900">
                <a:tc>
                  <a:txBody>
                    <a:bodyPr/>
                    <a:lstStyle/>
                    <a:p>
                      <a:r>
                        <a:rPr lang="nl-NL" sz="1600" dirty="0" smtClean="0"/>
                        <a:t>Eigen ervaring</a:t>
                      </a:r>
                      <a:endParaRPr lang="nl-NL" sz="1600" dirty="0"/>
                    </a:p>
                  </a:txBody>
                  <a:tcPr/>
                </a:tc>
                <a:tc>
                  <a:txBody>
                    <a:bodyPr/>
                    <a:lstStyle/>
                    <a:p>
                      <a:r>
                        <a:rPr lang="nl-NL" sz="1600" baseline="0" dirty="0" smtClean="0"/>
                        <a:t>Wie heeft er al eens een fiets met pedalen gezien? (Uitbreiding: heeft een auto pedalen?)</a:t>
                      </a:r>
                      <a:endParaRPr lang="nl-NL" sz="1600" dirty="0"/>
                    </a:p>
                  </a:txBody>
                  <a:tcPr/>
                </a:tc>
              </a:tr>
              <a:tr h="309900">
                <a:tc>
                  <a:txBody>
                    <a:bodyPr/>
                    <a:lstStyle/>
                    <a:p>
                      <a:r>
                        <a:rPr lang="nl-NL" sz="1600" b="1" dirty="0" smtClean="0">
                          <a:solidFill>
                            <a:srgbClr val="FFFFFF"/>
                          </a:solidFill>
                        </a:rPr>
                        <a:t>Dag 2 Motivatie</a:t>
                      </a:r>
                      <a:endParaRPr lang="nl-NL" sz="1600" b="1" dirty="0">
                        <a:solidFill>
                          <a:srgbClr val="FFFFFF"/>
                        </a:solidFill>
                      </a:endParaRPr>
                    </a:p>
                  </a:txBody>
                  <a:tcPr>
                    <a:solidFill>
                      <a:srgbClr val="000000"/>
                    </a:solidFill>
                  </a:tcPr>
                </a:tc>
                <a:tc>
                  <a:txBody>
                    <a:bodyPr/>
                    <a:lstStyle/>
                    <a:p>
                      <a:r>
                        <a:rPr lang="nl-NL" sz="1600" b="1" dirty="0" smtClean="0">
                          <a:solidFill>
                            <a:schemeClr val="bg1"/>
                          </a:solidFill>
                        </a:rPr>
                        <a:t>Beknopte herhaling magische woorden</a:t>
                      </a:r>
                      <a:endParaRPr lang="nl-NL" sz="1600" b="1" dirty="0">
                        <a:solidFill>
                          <a:schemeClr val="bg1"/>
                        </a:solidFill>
                      </a:endParaRPr>
                    </a:p>
                  </a:txBody>
                  <a:tcPr>
                    <a:solidFill>
                      <a:srgbClr val="000000"/>
                    </a:solidFill>
                  </a:tcPr>
                </a:tc>
              </a:tr>
              <a:tr h="309900">
                <a:tc>
                  <a:txBody>
                    <a:bodyPr/>
                    <a:lstStyle/>
                    <a:p>
                      <a:r>
                        <a:rPr lang="nl-NL" sz="1600" dirty="0" smtClean="0"/>
                        <a:t>Definitie pedaal</a:t>
                      </a:r>
                      <a:endParaRPr lang="nl-NL" sz="16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sz="1600" dirty="0" smtClean="0"/>
                        <a:t>Kijk, hier zie je een pedaal. Op de pedalen van de fiets zet je jouw voeten. Door op de pedalen te trappen, gaat de fiets vooruit. </a:t>
                      </a:r>
                    </a:p>
                  </a:txBody>
                  <a:tcPr/>
                </a:tc>
              </a:tr>
              <a:tr h="309900">
                <a:tc>
                  <a:txBody>
                    <a:bodyPr/>
                    <a:lstStyle/>
                    <a:p>
                      <a:r>
                        <a:rPr lang="nl-NL" sz="1600" dirty="0" smtClean="0"/>
                        <a:t>Eenvoudige vragen</a:t>
                      </a:r>
                      <a:endParaRPr lang="nl-NL" sz="1600" dirty="0"/>
                    </a:p>
                  </a:txBody>
                  <a:tcPr/>
                </a:tc>
                <a:tc>
                  <a:txBody>
                    <a:bodyPr/>
                    <a:lstStyle/>
                    <a:p>
                      <a:r>
                        <a:rPr lang="nl-NL" sz="1600" i="0" dirty="0" smtClean="0"/>
                        <a:t>Wat doe je met de pedalen als je fietst? </a:t>
                      </a:r>
                      <a:r>
                        <a:rPr lang="nl-NL" sz="1600" i="1" dirty="0" smtClean="0">
                          <a:sym typeface="Wingdings"/>
                        </a:rPr>
                        <a:t> </a:t>
                      </a:r>
                      <a:r>
                        <a:rPr lang="nl-NL" sz="1600" i="1" dirty="0" smtClean="0"/>
                        <a:t>De kleuters tonen een fietsbeweging.</a:t>
                      </a:r>
                    </a:p>
                    <a:p>
                      <a:r>
                        <a:rPr lang="nl-NL" sz="1600" i="0" dirty="0" smtClean="0"/>
                        <a:t>Hoe heten de dingen waarop je jouw voeten zet als je fietst? </a:t>
                      </a:r>
                      <a:r>
                        <a:rPr lang="nl-NL" sz="1600" i="1" baseline="0" dirty="0" smtClean="0">
                          <a:sym typeface="Wingdings"/>
                        </a:rPr>
                        <a:t> P</a:t>
                      </a:r>
                      <a:r>
                        <a:rPr lang="nl-NL" sz="1600" i="1" dirty="0" smtClean="0"/>
                        <a:t>edalen. </a:t>
                      </a:r>
                    </a:p>
                  </a:txBody>
                  <a:tcPr/>
                </a:tc>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 name="Afbeelding 9"/>
          <p:cNvPicPr>
            <a:picLocks noChangeAspect="1"/>
          </p:cNvPicPr>
          <p:nvPr/>
        </p:nvPicPr>
        <p:blipFill>
          <a:blip r:embed="rId3"/>
          <a:stretch>
            <a:fillRect/>
          </a:stretch>
        </p:blipFill>
        <p:spPr>
          <a:xfrm>
            <a:off x="353366" y="155893"/>
            <a:ext cx="8128000" cy="6096000"/>
          </a:xfrm>
          <a:prstGeom prst="rect">
            <a:avLst/>
          </a:prstGeom>
        </p:spPr>
      </p:pic>
      <p:graphicFrame>
        <p:nvGraphicFramePr>
          <p:cNvPr id="11" name="Tabel 10"/>
          <p:cNvGraphicFramePr>
            <a:graphicFrameLocks noGrp="1"/>
          </p:cNvGraphicFramePr>
          <p:nvPr/>
        </p:nvGraphicFramePr>
        <p:xfrm>
          <a:off x="101025" y="6273447"/>
          <a:ext cx="9042975" cy="457200"/>
        </p:xfrm>
        <a:graphic>
          <a:graphicData uri="http://schemas.openxmlformats.org/drawingml/2006/table">
            <a:tbl>
              <a:tblPr firstRow="1" bandRow="1">
                <a:tableStyleId>{7E9639D4-E3E2-4D34-9284-5A2195B3D0D7}</a:tableStyleId>
              </a:tblPr>
              <a:tblGrid>
                <a:gridCol w="1729837"/>
                <a:gridCol w="5904941"/>
                <a:gridCol w="1408197"/>
              </a:tblGrid>
              <a:tr h="17310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dirty="0" smtClean="0">
                          <a:solidFill>
                            <a:schemeClr val="tx1"/>
                          </a:solidFill>
                        </a:rPr>
                        <a:t>32 HET ZADEL</a:t>
                      </a:r>
                    </a:p>
                  </a:txBody>
                  <a:tcP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noFill/>
                  </a:tcPr>
                </a:tc>
                <a:tc>
                  <a:txBody>
                    <a:bodyPr/>
                    <a:lstStyle/>
                    <a:p>
                      <a:r>
                        <a:rPr lang="nl-NL" b="0" dirty="0" smtClean="0">
                          <a:solidFill>
                            <a:srgbClr val="000000"/>
                          </a:solidFill>
                        </a:rPr>
                        <a:t>Op</a:t>
                      </a:r>
                      <a:r>
                        <a:rPr lang="nl-NL" b="0" baseline="0" dirty="0" smtClean="0">
                          <a:solidFill>
                            <a:srgbClr val="000000"/>
                          </a:solidFill>
                        </a:rPr>
                        <a:t> het zadel van een fiets kan je zitten als je fietst.</a:t>
                      </a:r>
                      <a:endParaRPr lang="nl-NL" b="0" dirty="0" smtClean="0">
                        <a:solidFill>
                          <a:srgbClr val="000000"/>
                        </a:solidFill>
                      </a:endParaRPr>
                    </a:p>
                  </a:txBody>
                  <a:tcP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FFFFFF"/>
                    </a:solidFill>
                  </a:tcPr>
                </a:tc>
                <a:tc>
                  <a:txBody>
                    <a:bodyPr/>
                    <a:lstStyle/>
                    <a:p>
                      <a:pPr algn="r"/>
                      <a:r>
                        <a:rPr lang="nl-NL" sz="1200" b="0" dirty="0" err="1" smtClean="0">
                          <a:solidFill>
                            <a:srgbClr val="000000"/>
                          </a:solidFill>
                        </a:rPr>
                        <a:t>Fiets-auto</a:t>
                      </a:r>
                      <a:endParaRPr lang="nl-NL" sz="1200" b="0" dirty="0" smtClean="0">
                        <a:solidFill>
                          <a:srgbClr val="000000"/>
                        </a:solidFill>
                      </a:endParaRPr>
                    </a:p>
                    <a:p>
                      <a:pPr algn="r"/>
                      <a:r>
                        <a:rPr lang="nl-NL" sz="1200" b="0" dirty="0" smtClean="0">
                          <a:solidFill>
                            <a:srgbClr val="000000"/>
                          </a:solidFill>
                        </a:rPr>
                        <a:t>Verhaal</a:t>
                      </a:r>
                      <a:endParaRPr lang="nl-NL" sz="1200" b="0" dirty="0">
                        <a:solidFill>
                          <a:srgbClr val="000000"/>
                        </a:solidFill>
                      </a:endParaRPr>
                    </a:p>
                  </a:txBody>
                  <a:tcPr anchor="b">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FFFFFF"/>
                    </a:solidFill>
                  </a:tcPr>
                </a:tc>
              </a:tr>
            </a:tbl>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6" name="Tabel 5"/>
          <p:cNvGraphicFramePr>
            <a:graphicFrameLocks noGrp="1"/>
          </p:cNvGraphicFramePr>
          <p:nvPr/>
        </p:nvGraphicFramePr>
        <p:xfrm>
          <a:off x="214422" y="197967"/>
          <a:ext cx="8755356" cy="4907280"/>
        </p:xfrm>
        <a:graphic>
          <a:graphicData uri="http://schemas.openxmlformats.org/drawingml/2006/table">
            <a:tbl>
              <a:tblPr firstRow="1" bandRow="1">
                <a:tableStyleId>{7E9639D4-E3E2-4D34-9284-5A2195B3D0D7}</a:tableStyleId>
              </a:tblPr>
              <a:tblGrid>
                <a:gridCol w="1939793"/>
                <a:gridCol w="6815563"/>
              </a:tblGrid>
              <a:tr h="175512">
                <a:tc>
                  <a:txBody>
                    <a:bodyPr/>
                    <a:lstStyle/>
                    <a:p>
                      <a:r>
                        <a:rPr lang="nl-NL" sz="1600" b="1" dirty="0" smtClean="0">
                          <a:solidFill>
                            <a:srgbClr val="FFFFFF"/>
                          </a:solidFill>
                        </a:rPr>
                        <a:t>Dag </a:t>
                      </a:r>
                      <a:r>
                        <a:rPr lang="nl-NL" sz="1600" b="1" smtClean="0">
                          <a:solidFill>
                            <a:srgbClr val="FFFFFF"/>
                          </a:solidFill>
                        </a:rPr>
                        <a:t>1 Motivatie</a:t>
                      </a:r>
                      <a:endParaRPr lang="nl-NL" sz="1600" b="1" dirty="0">
                        <a:solidFill>
                          <a:srgbClr val="FFFFFF"/>
                        </a:solidFill>
                      </a:endParaRPr>
                    </a:p>
                  </a:txBody>
                  <a:tcPr>
                    <a:solidFill>
                      <a:schemeClr val="tx1"/>
                    </a:solidFill>
                  </a:tcPr>
                </a:tc>
                <a:tc>
                  <a:txBody>
                    <a:bodyPr/>
                    <a:lstStyle/>
                    <a:p>
                      <a:r>
                        <a:rPr lang="nl-NL" sz="1600" b="1" dirty="0" smtClean="0">
                          <a:solidFill>
                            <a:schemeClr val="bg1"/>
                          </a:solidFill>
                        </a:rPr>
                        <a:t>Introductie magische woorden</a:t>
                      </a:r>
                      <a:endParaRPr lang="nl-NL" sz="1600" b="1" dirty="0">
                        <a:solidFill>
                          <a:schemeClr val="bg1"/>
                        </a:solidFill>
                      </a:endParaRPr>
                    </a:p>
                  </a:txBody>
                  <a:tcPr>
                    <a:solidFill>
                      <a:srgbClr val="000000"/>
                    </a:solidFill>
                  </a:tcPr>
                </a:tc>
              </a:tr>
              <a:tr h="175512">
                <a:tc>
                  <a:txBody>
                    <a:bodyPr/>
                    <a:lstStyle/>
                    <a:p>
                      <a:r>
                        <a:rPr lang="nl-NL" sz="1600" dirty="0" smtClean="0"/>
                        <a:t>Definitie zadel</a:t>
                      </a:r>
                      <a:endParaRPr lang="nl-NL" sz="1600" dirty="0"/>
                    </a:p>
                  </a:txBody>
                  <a:tcPr/>
                </a:tc>
                <a:tc>
                  <a:txBody>
                    <a:bodyPr/>
                    <a:lstStyle/>
                    <a:p>
                      <a:r>
                        <a:rPr lang="nl-NL" sz="1600" dirty="0" smtClean="0"/>
                        <a:t>Kijk, hier zie je een zadel. Op het zadel van een fiets kan je zitten als je fietst.  Wat zie je hier? </a:t>
                      </a:r>
                      <a:endParaRPr lang="nl-NL" sz="1600" dirty="0"/>
                    </a:p>
                  </a:txBody>
                  <a:tcPr/>
                </a:tc>
              </a:tr>
              <a:tr h="175512">
                <a:tc>
                  <a:txBody>
                    <a:bodyPr/>
                    <a:lstStyle/>
                    <a:p>
                      <a:r>
                        <a:rPr lang="nl-NL" sz="1600" dirty="0" smtClean="0"/>
                        <a:t>Vraag over prent</a:t>
                      </a:r>
                      <a:endParaRPr lang="nl-NL" sz="1600" dirty="0"/>
                    </a:p>
                  </a:txBody>
                  <a:tcPr/>
                </a:tc>
                <a:tc>
                  <a:txBody>
                    <a:bodyPr/>
                    <a:lstStyle/>
                    <a:p>
                      <a:r>
                        <a:rPr lang="nl-NL" sz="1600" dirty="0" smtClean="0"/>
                        <a:t>Is dit een zadel van een kinderfiets of van een grote fiets? </a:t>
                      </a:r>
                      <a:r>
                        <a:rPr lang="nl-NL" sz="1600" dirty="0" smtClean="0">
                          <a:sym typeface="Wingdings"/>
                        </a:rPr>
                        <a:t> </a:t>
                      </a:r>
                      <a:r>
                        <a:rPr lang="nl-NL" sz="1600" i="1" dirty="0" smtClean="0"/>
                        <a:t>Dit is een zadel van een grote fiets voor grote mensen. </a:t>
                      </a:r>
                      <a:endParaRPr lang="nl-NL" sz="1600" i="1" dirty="0"/>
                    </a:p>
                  </a:txBody>
                  <a:tcPr/>
                </a:tc>
              </a:tr>
              <a:tr h="309900">
                <a:tc>
                  <a:txBody>
                    <a:bodyPr/>
                    <a:lstStyle/>
                    <a:p>
                      <a:r>
                        <a:rPr lang="nl-NL" sz="1600" b="1" dirty="0" smtClean="0">
                          <a:solidFill>
                            <a:srgbClr val="FFFFFF"/>
                          </a:solidFill>
                        </a:rPr>
                        <a:t>Dag 1 Verwerking</a:t>
                      </a:r>
                      <a:endParaRPr lang="nl-NL" sz="1600" b="1" dirty="0">
                        <a:solidFill>
                          <a:srgbClr val="FFFFFF"/>
                        </a:solidFill>
                      </a:endParaRPr>
                    </a:p>
                  </a:txBody>
                  <a:tcPr>
                    <a:solidFill>
                      <a:schemeClr val="tx1"/>
                    </a:solidFill>
                  </a:tcPr>
                </a:tc>
                <a:tc>
                  <a:txBody>
                    <a:bodyPr/>
                    <a:lstStyle/>
                    <a:p>
                      <a:r>
                        <a:rPr lang="nl-NL" sz="1600" b="1" dirty="0" smtClean="0">
                          <a:solidFill>
                            <a:schemeClr val="bg1"/>
                          </a:solidFill>
                        </a:rPr>
                        <a:t>Uitgebreide</a:t>
                      </a:r>
                      <a:r>
                        <a:rPr lang="nl-NL" sz="1600" b="1" baseline="0" dirty="0" smtClean="0">
                          <a:solidFill>
                            <a:schemeClr val="bg1"/>
                          </a:solidFill>
                        </a:rPr>
                        <a:t> h</a:t>
                      </a:r>
                      <a:r>
                        <a:rPr lang="nl-NL" sz="1600" b="1" dirty="0" smtClean="0">
                          <a:solidFill>
                            <a:schemeClr val="bg1"/>
                          </a:solidFill>
                        </a:rPr>
                        <a:t>erhaling</a:t>
                      </a:r>
                      <a:r>
                        <a:rPr lang="nl-NL" sz="1600" b="1" baseline="0" dirty="0" smtClean="0">
                          <a:solidFill>
                            <a:schemeClr val="bg1"/>
                          </a:solidFill>
                        </a:rPr>
                        <a:t> magische woorden</a:t>
                      </a:r>
                      <a:endParaRPr lang="nl-NL" sz="1600" b="1" dirty="0">
                        <a:solidFill>
                          <a:schemeClr val="bg1"/>
                        </a:solidFill>
                      </a:endParaRPr>
                    </a:p>
                  </a:txBody>
                  <a:tcPr>
                    <a:solidFill>
                      <a:srgbClr val="000000"/>
                    </a:solidFill>
                  </a:tcPr>
                </a:tc>
              </a:tr>
              <a:tr h="309900">
                <a:tc>
                  <a:txBody>
                    <a:bodyPr/>
                    <a:lstStyle/>
                    <a:p>
                      <a:r>
                        <a:rPr lang="nl-NL" sz="1600" dirty="0" smtClean="0"/>
                        <a:t>Definitie zadel</a:t>
                      </a:r>
                      <a:endParaRPr lang="nl-NL" sz="1600" dirty="0"/>
                    </a:p>
                  </a:txBody>
                  <a:tcPr/>
                </a:tc>
                <a:tc>
                  <a:txBody>
                    <a:bodyPr/>
                    <a:lstStyle/>
                    <a:p>
                      <a:r>
                        <a:rPr lang="nl-NL" sz="1600" dirty="0" smtClean="0"/>
                        <a:t>Kijk, hier zie je een zadel. Op het zadel van een fiets kan je zitten als je fietst. </a:t>
                      </a:r>
                      <a:endParaRPr lang="nl-NL" sz="1600" dirty="0"/>
                    </a:p>
                  </a:txBody>
                  <a:tcPr/>
                </a:tc>
              </a:tr>
              <a:tr h="309900">
                <a:tc>
                  <a:txBody>
                    <a:bodyPr/>
                    <a:lstStyle/>
                    <a:p>
                      <a:r>
                        <a:rPr lang="nl-NL" sz="1600" dirty="0" smtClean="0"/>
                        <a:t>Link met verhaal</a:t>
                      </a:r>
                      <a:endParaRPr lang="nl-NL" sz="1600" dirty="0"/>
                    </a:p>
                  </a:txBody>
                  <a:tcPr/>
                </a:tc>
                <a:tc>
                  <a:txBody>
                    <a:bodyPr/>
                    <a:lstStyle/>
                    <a:p>
                      <a:r>
                        <a:rPr lang="nl-NL" sz="1600" dirty="0" smtClean="0"/>
                        <a:t>Ook de fiets van Zwaan heeft een zadel.</a:t>
                      </a:r>
                      <a:endParaRPr lang="nl-NL" sz="1600" dirty="0"/>
                    </a:p>
                  </a:txBody>
                  <a:tcPr/>
                </a:tc>
              </a:tr>
              <a:tr h="309900">
                <a:tc>
                  <a:txBody>
                    <a:bodyPr/>
                    <a:lstStyle/>
                    <a:p>
                      <a:r>
                        <a:rPr lang="nl-NL" sz="1600" dirty="0" smtClean="0"/>
                        <a:t>Eenvoudige vragen</a:t>
                      </a:r>
                      <a:endParaRPr lang="nl-NL" sz="1600" dirty="0"/>
                    </a:p>
                  </a:txBody>
                  <a:tcPr/>
                </a:tc>
                <a:tc>
                  <a:txBody>
                    <a:bodyPr/>
                    <a:lstStyle/>
                    <a:p>
                      <a:r>
                        <a:rPr lang="nl-NL" sz="1600" i="0" dirty="0" smtClean="0"/>
                        <a:t>Waarop zit Zwaan als ze fietst</a:t>
                      </a:r>
                      <a:r>
                        <a:rPr lang="nl-NL" sz="1600" i="1" dirty="0" smtClean="0"/>
                        <a:t>? </a:t>
                      </a:r>
                      <a:r>
                        <a:rPr lang="nl-NL" sz="1600" dirty="0" smtClean="0">
                          <a:sym typeface="Wingdings"/>
                        </a:rPr>
                        <a:t> </a:t>
                      </a:r>
                      <a:r>
                        <a:rPr lang="nl-NL" sz="1600" i="1" dirty="0" smtClean="0">
                          <a:sym typeface="Wingdings"/>
                        </a:rPr>
                        <a:t>Op</a:t>
                      </a:r>
                      <a:r>
                        <a:rPr lang="nl-NL" sz="1600" i="1" baseline="0" dirty="0" smtClean="0">
                          <a:sym typeface="Wingdings"/>
                        </a:rPr>
                        <a:t> een zadel</a:t>
                      </a:r>
                      <a:endParaRPr lang="nl-NL" sz="1600" i="1"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nl-NL" sz="1600" dirty="0" smtClean="0"/>
                        <a:t>Waarvoor</a:t>
                      </a:r>
                      <a:r>
                        <a:rPr lang="nl-NL" sz="1600" baseline="0" dirty="0" smtClean="0"/>
                        <a:t> dient</a:t>
                      </a:r>
                      <a:r>
                        <a:rPr lang="nl-NL" sz="1600" dirty="0" smtClean="0"/>
                        <a:t> een zadel? </a:t>
                      </a:r>
                      <a:r>
                        <a:rPr lang="nl-NL" sz="1600" dirty="0" smtClean="0">
                          <a:sym typeface="Wingdings"/>
                        </a:rPr>
                        <a:t> </a:t>
                      </a:r>
                      <a:r>
                        <a:rPr lang="nl-NL" sz="1600" i="1" dirty="0" smtClean="0">
                          <a:sym typeface="Wingdings"/>
                        </a:rPr>
                        <a:t>Daarop</a:t>
                      </a:r>
                      <a:r>
                        <a:rPr lang="nl-NL" sz="1600" i="1" baseline="0" dirty="0" smtClean="0">
                          <a:sym typeface="Wingdings"/>
                        </a:rPr>
                        <a:t> zit je als je fietst</a:t>
                      </a:r>
                      <a:endParaRPr lang="nl-NL" sz="1600" i="1"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nl-NL" sz="1600" dirty="0" smtClean="0"/>
                        <a:t>Waarop</a:t>
                      </a:r>
                      <a:r>
                        <a:rPr lang="nl-NL" sz="1600" baseline="0" dirty="0" smtClean="0"/>
                        <a:t> zit je als je fietst</a:t>
                      </a:r>
                      <a:r>
                        <a:rPr lang="nl-NL" sz="1600" dirty="0" smtClean="0"/>
                        <a:t>? </a:t>
                      </a:r>
                      <a:r>
                        <a:rPr lang="nl-NL" sz="1600" dirty="0" smtClean="0">
                          <a:sym typeface="Wingdings"/>
                        </a:rPr>
                        <a:t> </a:t>
                      </a:r>
                      <a:r>
                        <a:rPr lang="nl-NL" sz="1600" i="1" dirty="0" smtClean="0"/>
                        <a:t>Op</a:t>
                      </a:r>
                      <a:r>
                        <a:rPr lang="nl-NL" sz="1600" i="1" baseline="0" dirty="0" smtClean="0"/>
                        <a:t> een zadel</a:t>
                      </a:r>
                      <a:endParaRPr lang="nl-NL" sz="1600" i="1" dirty="0" smtClean="0"/>
                    </a:p>
                  </a:txBody>
                  <a:tcPr/>
                </a:tc>
              </a:tr>
              <a:tr h="309900">
                <a:tc>
                  <a:txBody>
                    <a:bodyPr/>
                    <a:lstStyle/>
                    <a:p>
                      <a:r>
                        <a:rPr lang="nl-NL" sz="1600" dirty="0" smtClean="0"/>
                        <a:t>Eigen ervaring</a:t>
                      </a:r>
                      <a:endParaRPr lang="nl-NL" sz="1600" dirty="0"/>
                    </a:p>
                  </a:txBody>
                  <a:tcPr/>
                </a:tc>
                <a:tc>
                  <a:txBody>
                    <a:bodyPr/>
                    <a:lstStyle/>
                    <a:p>
                      <a:r>
                        <a:rPr lang="nl-NL" sz="1600" baseline="0" dirty="0" smtClean="0"/>
                        <a:t>Wie heeft er al eens op een zadel gezeten?</a:t>
                      </a:r>
                      <a:endParaRPr lang="nl-NL" sz="1600" dirty="0"/>
                    </a:p>
                  </a:txBody>
                  <a:tcPr/>
                </a:tc>
              </a:tr>
              <a:tr h="309900">
                <a:tc>
                  <a:txBody>
                    <a:bodyPr/>
                    <a:lstStyle/>
                    <a:p>
                      <a:r>
                        <a:rPr lang="nl-NL" sz="1600" b="1" dirty="0" smtClean="0">
                          <a:solidFill>
                            <a:srgbClr val="FFFFFF"/>
                          </a:solidFill>
                        </a:rPr>
                        <a:t>Dag 2 Motivatie</a:t>
                      </a:r>
                      <a:endParaRPr lang="nl-NL" sz="1600" b="1" dirty="0">
                        <a:solidFill>
                          <a:srgbClr val="FFFFFF"/>
                        </a:solidFill>
                      </a:endParaRPr>
                    </a:p>
                  </a:txBody>
                  <a:tcPr>
                    <a:solidFill>
                      <a:srgbClr val="000000"/>
                    </a:solidFill>
                  </a:tcPr>
                </a:tc>
                <a:tc>
                  <a:txBody>
                    <a:bodyPr/>
                    <a:lstStyle/>
                    <a:p>
                      <a:r>
                        <a:rPr lang="nl-NL" sz="1600" b="1" dirty="0" smtClean="0">
                          <a:solidFill>
                            <a:schemeClr val="bg1"/>
                          </a:solidFill>
                        </a:rPr>
                        <a:t>Beknopte herhaling magische woorden</a:t>
                      </a:r>
                      <a:endParaRPr lang="nl-NL" sz="1600" b="1" dirty="0">
                        <a:solidFill>
                          <a:schemeClr val="bg1"/>
                        </a:solidFill>
                      </a:endParaRPr>
                    </a:p>
                  </a:txBody>
                  <a:tcPr>
                    <a:solidFill>
                      <a:srgbClr val="000000"/>
                    </a:solidFill>
                  </a:tcPr>
                </a:tc>
              </a:tr>
              <a:tr h="309900">
                <a:tc>
                  <a:txBody>
                    <a:bodyPr/>
                    <a:lstStyle/>
                    <a:p>
                      <a:r>
                        <a:rPr lang="nl-NL" sz="1600" dirty="0" smtClean="0"/>
                        <a:t>Definitie zadel</a:t>
                      </a:r>
                      <a:endParaRPr lang="nl-NL" sz="16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sz="1600" dirty="0" smtClean="0"/>
                        <a:t>Kijk, hier zie je een zadel. Op het zadel van een fiets kan je zitten als je fietst. </a:t>
                      </a:r>
                    </a:p>
                  </a:txBody>
                  <a:tcPr/>
                </a:tc>
              </a:tr>
              <a:tr h="309900">
                <a:tc>
                  <a:txBody>
                    <a:bodyPr/>
                    <a:lstStyle/>
                    <a:p>
                      <a:r>
                        <a:rPr lang="nl-NL" sz="1600" dirty="0" smtClean="0"/>
                        <a:t>Eenvoudige vragen</a:t>
                      </a:r>
                      <a:endParaRPr lang="nl-NL" sz="16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sz="1600" dirty="0" smtClean="0"/>
                        <a:t>Waarvoor</a:t>
                      </a:r>
                      <a:r>
                        <a:rPr lang="nl-NL" sz="1600" baseline="0" dirty="0" smtClean="0"/>
                        <a:t> dient</a:t>
                      </a:r>
                      <a:r>
                        <a:rPr lang="nl-NL" sz="1600" dirty="0" smtClean="0"/>
                        <a:t> een zadel? </a:t>
                      </a:r>
                      <a:r>
                        <a:rPr lang="nl-NL" sz="1600" dirty="0" smtClean="0">
                          <a:sym typeface="Wingdings"/>
                        </a:rPr>
                        <a:t> </a:t>
                      </a:r>
                      <a:r>
                        <a:rPr lang="nl-NL" sz="1600" i="1" dirty="0" smtClean="0">
                          <a:sym typeface="Wingdings"/>
                        </a:rPr>
                        <a:t>Daarop</a:t>
                      </a:r>
                      <a:r>
                        <a:rPr lang="nl-NL" sz="1600" i="1" baseline="0" dirty="0" smtClean="0">
                          <a:sym typeface="Wingdings"/>
                        </a:rPr>
                        <a:t> zit je als je fietst</a:t>
                      </a:r>
                      <a:endParaRPr lang="nl-NL" sz="1600" i="1"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nl-NL" sz="1600" dirty="0" smtClean="0"/>
                        <a:t>Waarop</a:t>
                      </a:r>
                      <a:r>
                        <a:rPr lang="nl-NL" sz="1600" baseline="0" dirty="0" smtClean="0"/>
                        <a:t> zit je als je fietst</a:t>
                      </a:r>
                      <a:r>
                        <a:rPr lang="nl-NL" sz="1600" dirty="0" smtClean="0"/>
                        <a:t>? </a:t>
                      </a:r>
                      <a:r>
                        <a:rPr lang="nl-NL" sz="1600" dirty="0" smtClean="0">
                          <a:sym typeface="Wingdings"/>
                        </a:rPr>
                        <a:t> </a:t>
                      </a:r>
                      <a:r>
                        <a:rPr lang="nl-NL" sz="1600" i="1" dirty="0" smtClean="0"/>
                        <a:t>Op</a:t>
                      </a:r>
                      <a:r>
                        <a:rPr lang="nl-NL" sz="1600" i="1" baseline="0" dirty="0" smtClean="0"/>
                        <a:t> een zadel</a:t>
                      </a:r>
                      <a:endParaRPr lang="nl-NL" sz="1600" i="1" dirty="0" smtClean="0"/>
                    </a:p>
                  </a:txBody>
                  <a:tcPr/>
                </a:tc>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Afbeelding 8"/>
          <p:cNvPicPr>
            <a:picLocks noChangeAspect="1"/>
          </p:cNvPicPr>
          <p:nvPr/>
        </p:nvPicPr>
        <p:blipFill>
          <a:blip r:embed="rId3"/>
          <a:stretch>
            <a:fillRect/>
          </a:stretch>
        </p:blipFill>
        <p:spPr>
          <a:xfrm>
            <a:off x="653868" y="135278"/>
            <a:ext cx="7703704" cy="5754001"/>
          </a:xfrm>
          <a:prstGeom prst="rect">
            <a:avLst/>
          </a:prstGeom>
        </p:spPr>
      </p:pic>
      <p:graphicFrame>
        <p:nvGraphicFramePr>
          <p:cNvPr id="10" name="Tabel 9"/>
          <p:cNvGraphicFramePr>
            <a:graphicFrameLocks noGrp="1"/>
          </p:cNvGraphicFramePr>
          <p:nvPr/>
        </p:nvGraphicFramePr>
        <p:xfrm>
          <a:off x="101025" y="6273447"/>
          <a:ext cx="9042975" cy="640080"/>
        </p:xfrm>
        <a:graphic>
          <a:graphicData uri="http://schemas.openxmlformats.org/drawingml/2006/table">
            <a:tbl>
              <a:tblPr firstRow="1" bandRow="1">
                <a:tableStyleId>{7E9639D4-E3E2-4D34-9284-5A2195B3D0D7}</a:tableStyleId>
              </a:tblPr>
              <a:tblGrid>
                <a:gridCol w="1729837"/>
                <a:gridCol w="5904941"/>
                <a:gridCol w="1408197"/>
              </a:tblGrid>
              <a:tr h="17310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dirty="0" smtClean="0">
                          <a:solidFill>
                            <a:schemeClr val="tx1"/>
                          </a:solidFill>
                        </a:rPr>
                        <a:t>33 VAST-SCHROEVEN</a:t>
                      </a:r>
                    </a:p>
                  </a:txBody>
                  <a:tcP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noFill/>
                  </a:tcPr>
                </a:tc>
                <a:tc>
                  <a:txBody>
                    <a:bodyPr/>
                    <a:lstStyle/>
                    <a:p>
                      <a:r>
                        <a:rPr lang="nl-NL" b="0" dirty="0" smtClean="0">
                          <a:solidFill>
                            <a:srgbClr val="000000"/>
                          </a:solidFill>
                        </a:rPr>
                        <a:t>Vastschroeven: vastdraaien (met een stuk gereedschap zoals een schroevendraaier)</a:t>
                      </a:r>
                    </a:p>
                  </a:txBody>
                  <a:tcP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FFFFFF"/>
                    </a:solidFill>
                  </a:tcPr>
                </a:tc>
                <a:tc>
                  <a:txBody>
                    <a:bodyPr/>
                    <a:lstStyle/>
                    <a:p>
                      <a:pPr algn="r"/>
                      <a:r>
                        <a:rPr lang="nl-NL" sz="1200" b="0" dirty="0" err="1" smtClean="0">
                          <a:solidFill>
                            <a:srgbClr val="000000"/>
                          </a:solidFill>
                        </a:rPr>
                        <a:t>Fiets-auto</a:t>
                      </a:r>
                      <a:endParaRPr lang="nl-NL" sz="1200" b="0" dirty="0" smtClean="0">
                        <a:solidFill>
                          <a:srgbClr val="000000"/>
                        </a:solidFill>
                      </a:endParaRPr>
                    </a:p>
                    <a:p>
                      <a:pPr algn="r"/>
                      <a:r>
                        <a:rPr lang="nl-NL" sz="1200" b="0" dirty="0" smtClean="0">
                          <a:solidFill>
                            <a:srgbClr val="000000"/>
                          </a:solidFill>
                        </a:rPr>
                        <a:t>infoboek</a:t>
                      </a:r>
                      <a:endParaRPr lang="nl-NL" sz="1200" b="0" dirty="0">
                        <a:solidFill>
                          <a:srgbClr val="000000"/>
                        </a:solidFill>
                      </a:endParaRPr>
                    </a:p>
                  </a:txBody>
                  <a:tcPr anchor="b">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FFFFFF"/>
                    </a:solidFill>
                  </a:tcPr>
                </a:tc>
              </a:tr>
            </a:tbl>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6" name="Tabel 5"/>
          <p:cNvGraphicFramePr>
            <a:graphicFrameLocks noGrp="1"/>
          </p:cNvGraphicFramePr>
          <p:nvPr/>
        </p:nvGraphicFramePr>
        <p:xfrm>
          <a:off x="214422" y="197967"/>
          <a:ext cx="8755356" cy="4907280"/>
        </p:xfrm>
        <a:graphic>
          <a:graphicData uri="http://schemas.openxmlformats.org/drawingml/2006/table">
            <a:tbl>
              <a:tblPr firstRow="1" bandRow="1">
                <a:tableStyleId>{7E9639D4-E3E2-4D34-9284-5A2195B3D0D7}</a:tableStyleId>
              </a:tblPr>
              <a:tblGrid>
                <a:gridCol w="1939793"/>
                <a:gridCol w="6815563"/>
              </a:tblGrid>
              <a:tr h="175512">
                <a:tc>
                  <a:txBody>
                    <a:bodyPr/>
                    <a:lstStyle/>
                    <a:p>
                      <a:r>
                        <a:rPr lang="nl-NL" sz="1600" b="1" dirty="0" smtClean="0">
                          <a:solidFill>
                            <a:srgbClr val="FFFFFF"/>
                          </a:solidFill>
                        </a:rPr>
                        <a:t>Dag 3 Motivatie</a:t>
                      </a:r>
                      <a:endParaRPr lang="nl-NL" sz="1600" b="1" dirty="0">
                        <a:solidFill>
                          <a:srgbClr val="FFFFFF"/>
                        </a:solidFill>
                      </a:endParaRPr>
                    </a:p>
                  </a:txBody>
                  <a:tcPr>
                    <a:solidFill>
                      <a:schemeClr val="tx1"/>
                    </a:solidFill>
                  </a:tcPr>
                </a:tc>
                <a:tc>
                  <a:txBody>
                    <a:bodyPr/>
                    <a:lstStyle/>
                    <a:p>
                      <a:r>
                        <a:rPr lang="nl-NL" sz="1600" b="1" dirty="0" smtClean="0">
                          <a:solidFill>
                            <a:schemeClr val="bg1"/>
                          </a:solidFill>
                        </a:rPr>
                        <a:t>Introductie magische woorden</a:t>
                      </a:r>
                      <a:endParaRPr lang="nl-NL" sz="1600" b="1" dirty="0">
                        <a:solidFill>
                          <a:schemeClr val="bg1"/>
                        </a:solidFill>
                      </a:endParaRPr>
                    </a:p>
                  </a:txBody>
                  <a:tcPr>
                    <a:solidFill>
                      <a:srgbClr val="000000"/>
                    </a:solidFill>
                  </a:tcPr>
                </a:tc>
              </a:tr>
              <a:tr h="175512">
                <a:tc>
                  <a:txBody>
                    <a:bodyPr/>
                    <a:lstStyle/>
                    <a:p>
                      <a:r>
                        <a:rPr lang="nl-NL" sz="1600" dirty="0" smtClean="0"/>
                        <a:t>Definitie </a:t>
                      </a:r>
                      <a:r>
                        <a:rPr lang="nl-NL" sz="1600" dirty="0" err="1" smtClean="0"/>
                        <a:t>vast-schroeven</a:t>
                      </a:r>
                      <a:endParaRPr lang="nl-NL" sz="1600" dirty="0"/>
                    </a:p>
                  </a:txBody>
                  <a:tcPr/>
                </a:tc>
                <a:tc>
                  <a:txBody>
                    <a:bodyPr/>
                    <a:lstStyle/>
                    <a:p>
                      <a:r>
                        <a:rPr lang="nl-NL" sz="1600" dirty="0" smtClean="0"/>
                        <a:t>Kijk, hier zie je een foto van vastschroeven. Vastschroeven betekent vastdraaien. De wielen worden aan de fiets vastgedraaid.     Wat zie je hier?</a:t>
                      </a:r>
                      <a:endParaRPr lang="nl-NL" sz="1600" dirty="0"/>
                    </a:p>
                  </a:txBody>
                  <a:tcPr/>
                </a:tc>
              </a:tr>
              <a:tr h="175512">
                <a:tc>
                  <a:txBody>
                    <a:bodyPr/>
                    <a:lstStyle/>
                    <a:p>
                      <a:r>
                        <a:rPr lang="nl-NL" sz="1600" dirty="0" smtClean="0"/>
                        <a:t>Vraag over prent</a:t>
                      </a:r>
                      <a:endParaRPr lang="nl-NL" sz="1600" dirty="0"/>
                    </a:p>
                  </a:txBody>
                  <a:tcPr/>
                </a:tc>
                <a:tc>
                  <a:txBody>
                    <a:bodyPr/>
                    <a:lstStyle/>
                    <a:p>
                      <a:r>
                        <a:rPr lang="nl-NL" sz="1600" dirty="0" smtClean="0"/>
                        <a:t>Waarom moet mama een</a:t>
                      </a:r>
                      <a:r>
                        <a:rPr lang="nl-NL" sz="1600" baseline="0" dirty="0" smtClean="0"/>
                        <a:t> klein wieltje vastschroeven</a:t>
                      </a:r>
                      <a:r>
                        <a:rPr lang="nl-NL" sz="1600" dirty="0" smtClean="0"/>
                        <a:t>? </a:t>
                      </a:r>
                      <a:r>
                        <a:rPr lang="nl-NL" sz="1600" dirty="0" smtClean="0">
                          <a:sym typeface="Wingdings"/>
                        </a:rPr>
                        <a:t> </a:t>
                      </a:r>
                      <a:r>
                        <a:rPr lang="nl-NL" sz="1600" i="1" dirty="0" smtClean="0">
                          <a:sym typeface="Wingdings"/>
                        </a:rPr>
                        <a:t>Om</a:t>
                      </a:r>
                      <a:r>
                        <a:rPr lang="nl-NL" sz="1600" i="1" baseline="0" dirty="0" smtClean="0">
                          <a:sym typeface="Wingdings"/>
                        </a:rPr>
                        <a:t> niet te vallen.</a:t>
                      </a:r>
                      <a:endParaRPr lang="nl-NL" sz="1600" i="1" dirty="0" smtClean="0"/>
                    </a:p>
                  </a:txBody>
                  <a:tcPr/>
                </a:tc>
              </a:tr>
              <a:tr h="309900">
                <a:tc>
                  <a:txBody>
                    <a:bodyPr/>
                    <a:lstStyle/>
                    <a:p>
                      <a:r>
                        <a:rPr lang="nl-NL" sz="1600" b="1" dirty="0" smtClean="0">
                          <a:solidFill>
                            <a:srgbClr val="FFFFFF"/>
                          </a:solidFill>
                        </a:rPr>
                        <a:t>Dag 3 Verwerking</a:t>
                      </a:r>
                      <a:endParaRPr lang="nl-NL" sz="1600" b="1" dirty="0">
                        <a:solidFill>
                          <a:srgbClr val="FFFFFF"/>
                        </a:solidFill>
                      </a:endParaRPr>
                    </a:p>
                  </a:txBody>
                  <a:tcPr>
                    <a:solidFill>
                      <a:schemeClr val="tx1"/>
                    </a:solidFill>
                  </a:tcPr>
                </a:tc>
                <a:tc>
                  <a:txBody>
                    <a:bodyPr/>
                    <a:lstStyle/>
                    <a:p>
                      <a:r>
                        <a:rPr lang="nl-NL" sz="1600" b="1" dirty="0" smtClean="0">
                          <a:solidFill>
                            <a:schemeClr val="bg1"/>
                          </a:solidFill>
                        </a:rPr>
                        <a:t>Uitgebreide</a:t>
                      </a:r>
                      <a:r>
                        <a:rPr lang="nl-NL" sz="1600" b="1" baseline="0" dirty="0" smtClean="0">
                          <a:solidFill>
                            <a:schemeClr val="bg1"/>
                          </a:solidFill>
                        </a:rPr>
                        <a:t> h</a:t>
                      </a:r>
                      <a:r>
                        <a:rPr lang="nl-NL" sz="1600" b="1" dirty="0" smtClean="0">
                          <a:solidFill>
                            <a:schemeClr val="bg1"/>
                          </a:solidFill>
                        </a:rPr>
                        <a:t>erhaling</a:t>
                      </a:r>
                      <a:r>
                        <a:rPr lang="nl-NL" sz="1600" b="1" baseline="0" dirty="0" smtClean="0">
                          <a:solidFill>
                            <a:schemeClr val="bg1"/>
                          </a:solidFill>
                        </a:rPr>
                        <a:t> magische woorden</a:t>
                      </a:r>
                      <a:endParaRPr lang="nl-NL" sz="1600" b="1" dirty="0">
                        <a:solidFill>
                          <a:schemeClr val="bg1"/>
                        </a:solidFill>
                      </a:endParaRPr>
                    </a:p>
                  </a:txBody>
                  <a:tcPr>
                    <a:solidFill>
                      <a:srgbClr val="000000"/>
                    </a:solidFill>
                  </a:tcPr>
                </a:tc>
              </a:tr>
              <a:tr h="309900">
                <a:tc>
                  <a:txBody>
                    <a:bodyPr/>
                    <a:lstStyle/>
                    <a:p>
                      <a:r>
                        <a:rPr lang="nl-NL" sz="1600" dirty="0" smtClean="0"/>
                        <a:t>Definitie </a:t>
                      </a:r>
                      <a:r>
                        <a:rPr lang="nl-NL" sz="1600" dirty="0" err="1" smtClean="0"/>
                        <a:t>vast-schroeven</a:t>
                      </a:r>
                      <a:endParaRPr lang="nl-NL" sz="1600" dirty="0"/>
                    </a:p>
                  </a:txBody>
                  <a:tcPr/>
                </a:tc>
                <a:tc>
                  <a:txBody>
                    <a:bodyPr/>
                    <a:lstStyle/>
                    <a:p>
                      <a:r>
                        <a:rPr lang="nl-NL" sz="1600" dirty="0" smtClean="0"/>
                        <a:t>Kijk, hier zie je een foto van vastschroeven. Vastschroeven betekent vastdraaien. De wielen worden aan de fiets vastgedraaid.</a:t>
                      </a:r>
                      <a:endParaRPr lang="nl-NL" sz="1600" dirty="0"/>
                    </a:p>
                  </a:txBody>
                  <a:tcPr/>
                </a:tc>
              </a:tr>
              <a:tr h="309900">
                <a:tc>
                  <a:txBody>
                    <a:bodyPr/>
                    <a:lstStyle/>
                    <a:p>
                      <a:r>
                        <a:rPr lang="nl-NL" sz="1600" dirty="0" smtClean="0"/>
                        <a:t>Link met verhaal</a:t>
                      </a:r>
                      <a:endParaRPr lang="nl-NL" sz="1600" dirty="0"/>
                    </a:p>
                  </a:txBody>
                  <a:tcPr/>
                </a:tc>
                <a:tc>
                  <a:txBody>
                    <a:bodyPr/>
                    <a:lstStyle/>
                    <a:p>
                      <a:r>
                        <a:rPr lang="nl-NL" sz="1600" dirty="0" smtClean="0"/>
                        <a:t>Karel Klus moest</a:t>
                      </a:r>
                      <a:r>
                        <a:rPr lang="nl-NL" sz="1600" baseline="0" dirty="0" smtClean="0"/>
                        <a:t> wielen vastschroeven aan zijn auto. En een stuur.</a:t>
                      </a:r>
                      <a:endParaRPr lang="nl-NL" sz="1600" dirty="0"/>
                    </a:p>
                  </a:txBody>
                  <a:tcPr/>
                </a:tc>
              </a:tr>
              <a:tr h="309900">
                <a:tc>
                  <a:txBody>
                    <a:bodyPr/>
                    <a:lstStyle/>
                    <a:p>
                      <a:r>
                        <a:rPr lang="nl-NL" sz="1600" dirty="0" smtClean="0"/>
                        <a:t>Eenvoudige vragen</a:t>
                      </a:r>
                      <a:endParaRPr lang="nl-NL" sz="1600" dirty="0"/>
                    </a:p>
                  </a:txBody>
                  <a:tcPr/>
                </a:tc>
                <a:tc>
                  <a:txBody>
                    <a:bodyPr/>
                    <a:lstStyle/>
                    <a:p>
                      <a:r>
                        <a:rPr lang="nl-NL" sz="1600" i="0" dirty="0" smtClean="0"/>
                        <a:t>Wat moet</a:t>
                      </a:r>
                      <a:r>
                        <a:rPr lang="nl-NL" sz="1600" i="0" baseline="0" dirty="0" smtClean="0"/>
                        <a:t> je doen om de wielen vast te draaien</a:t>
                      </a:r>
                      <a:r>
                        <a:rPr lang="nl-NL" sz="1600" i="0" dirty="0" smtClean="0"/>
                        <a:t>? </a:t>
                      </a:r>
                      <a:r>
                        <a:rPr lang="nl-NL" sz="1600" i="0" dirty="0" smtClean="0">
                          <a:sym typeface="Wingdings"/>
                        </a:rPr>
                        <a:t> </a:t>
                      </a:r>
                      <a:r>
                        <a:rPr lang="nl-NL" sz="1600" i="1" dirty="0" smtClean="0">
                          <a:sym typeface="Wingdings"/>
                        </a:rPr>
                        <a:t>Vastschroeven</a:t>
                      </a:r>
                      <a:endParaRPr lang="nl-NL" sz="1600" i="1" dirty="0" smtClean="0"/>
                    </a:p>
                    <a:p>
                      <a:r>
                        <a:rPr lang="nl-NL" sz="1600" i="0" dirty="0" smtClean="0"/>
                        <a:t>Hoe doe je dat, wielen vastschroeven? </a:t>
                      </a:r>
                      <a:r>
                        <a:rPr lang="nl-NL" sz="1600" i="0" dirty="0" smtClean="0">
                          <a:sym typeface="Wingdings"/>
                        </a:rPr>
                        <a:t> </a:t>
                      </a:r>
                      <a:r>
                        <a:rPr lang="nl-NL" sz="1600" i="1" dirty="0" smtClean="0">
                          <a:sym typeface="Wingdings"/>
                        </a:rPr>
                        <a:t>[draaiende</a:t>
                      </a:r>
                      <a:r>
                        <a:rPr lang="nl-NL" sz="1600" i="1" baseline="0" dirty="0" smtClean="0">
                          <a:sym typeface="Wingdings"/>
                        </a:rPr>
                        <a:t> beweging</a:t>
                      </a:r>
                      <a:r>
                        <a:rPr lang="nl-NL" sz="1600" i="1" dirty="0" smtClean="0">
                          <a:sym typeface="Wingdings"/>
                        </a:rPr>
                        <a:t>]</a:t>
                      </a:r>
                      <a:endParaRPr lang="nl-NL" sz="1600" i="1" dirty="0" smtClean="0"/>
                    </a:p>
                  </a:txBody>
                  <a:tcPr/>
                </a:tc>
              </a:tr>
              <a:tr h="309900">
                <a:tc>
                  <a:txBody>
                    <a:bodyPr/>
                    <a:lstStyle/>
                    <a:p>
                      <a:r>
                        <a:rPr lang="nl-NL" sz="1600" dirty="0" smtClean="0"/>
                        <a:t>Eigen ervaring</a:t>
                      </a:r>
                      <a:endParaRPr lang="nl-NL" sz="1600" dirty="0"/>
                    </a:p>
                  </a:txBody>
                  <a:tcPr/>
                </a:tc>
                <a:tc>
                  <a:txBody>
                    <a:bodyPr/>
                    <a:lstStyle/>
                    <a:p>
                      <a:r>
                        <a:rPr lang="nl-NL" sz="1600" baseline="0" dirty="0" smtClean="0"/>
                        <a:t>Wie heeft er al eens iets vastgeschroefd?</a:t>
                      </a:r>
                      <a:endParaRPr lang="nl-NL" sz="1600" dirty="0"/>
                    </a:p>
                  </a:txBody>
                  <a:tcPr/>
                </a:tc>
              </a:tr>
              <a:tr h="309900">
                <a:tc>
                  <a:txBody>
                    <a:bodyPr/>
                    <a:lstStyle/>
                    <a:p>
                      <a:r>
                        <a:rPr lang="nl-NL" sz="1600" b="1" dirty="0" smtClean="0">
                          <a:solidFill>
                            <a:srgbClr val="FFFFFF"/>
                          </a:solidFill>
                        </a:rPr>
                        <a:t>Dag 4 Motivatie</a:t>
                      </a:r>
                      <a:endParaRPr lang="nl-NL" sz="1600" b="1" dirty="0">
                        <a:solidFill>
                          <a:srgbClr val="FFFFFF"/>
                        </a:solidFill>
                      </a:endParaRPr>
                    </a:p>
                  </a:txBody>
                  <a:tcPr>
                    <a:solidFill>
                      <a:srgbClr val="000000"/>
                    </a:solidFill>
                  </a:tcPr>
                </a:tc>
                <a:tc>
                  <a:txBody>
                    <a:bodyPr/>
                    <a:lstStyle/>
                    <a:p>
                      <a:r>
                        <a:rPr lang="nl-NL" sz="1600" b="1" dirty="0" smtClean="0">
                          <a:solidFill>
                            <a:schemeClr val="bg1"/>
                          </a:solidFill>
                        </a:rPr>
                        <a:t>Beknopte herhaling magische woorden</a:t>
                      </a:r>
                      <a:endParaRPr lang="nl-NL" sz="1600" b="1" dirty="0">
                        <a:solidFill>
                          <a:schemeClr val="bg1"/>
                        </a:solidFill>
                      </a:endParaRPr>
                    </a:p>
                  </a:txBody>
                  <a:tcPr>
                    <a:solidFill>
                      <a:srgbClr val="000000"/>
                    </a:solidFill>
                  </a:tcPr>
                </a:tc>
              </a:tr>
              <a:tr h="309900">
                <a:tc>
                  <a:txBody>
                    <a:bodyPr/>
                    <a:lstStyle/>
                    <a:p>
                      <a:r>
                        <a:rPr lang="nl-NL" sz="1600" dirty="0" smtClean="0"/>
                        <a:t>Definitie </a:t>
                      </a:r>
                      <a:r>
                        <a:rPr lang="nl-NL" sz="1600" dirty="0" err="1" smtClean="0"/>
                        <a:t>vast-schroeven</a:t>
                      </a:r>
                      <a:endParaRPr lang="nl-NL" sz="1600" dirty="0"/>
                    </a:p>
                  </a:txBody>
                  <a:tcPr/>
                </a:tc>
                <a:tc>
                  <a:txBody>
                    <a:bodyPr/>
                    <a:lstStyle/>
                    <a:p>
                      <a:r>
                        <a:rPr lang="nl-NL" sz="1600" dirty="0" smtClean="0"/>
                        <a:t>Kijk, hier zie je een foto van vastschroeven. Vastschroeven betekent vastdraaien. De wielen worden aan de fiets vastgedraaid.</a:t>
                      </a:r>
                      <a:endParaRPr lang="nl-NL" sz="1600" dirty="0"/>
                    </a:p>
                  </a:txBody>
                  <a:tcPr/>
                </a:tc>
              </a:tr>
              <a:tr h="309900">
                <a:tc>
                  <a:txBody>
                    <a:bodyPr/>
                    <a:lstStyle/>
                    <a:p>
                      <a:r>
                        <a:rPr lang="nl-NL" sz="1600" dirty="0" smtClean="0"/>
                        <a:t>Eenvoudige vragen</a:t>
                      </a:r>
                      <a:endParaRPr lang="nl-NL" sz="1600" dirty="0"/>
                    </a:p>
                  </a:txBody>
                  <a:tcPr/>
                </a:tc>
                <a:tc>
                  <a:txBody>
                    <a:bodyPr/>
                    <a:lstStyle/>
                    <a:p>
                      <a:r>
                        <a:rPr lang="nl-NL" sz="1600" i="0" dirty="0" smtClean="0"/>
                        <a:t>Wat moet</a:t>
                      </a:r>
                      <a:r>
                        <a:rPr lang="nl-NL" sz="1600" i="0" baseline="0" dirty="0" smtClean="0"/>
                        <a:t> je doen om de wielen vast te draaien</a:t>
                      </a:r>
                      <a:r>
                        <a:rPr lang="nl-NL" sz="1600" i="0" dirty="0" smtClean="0"/>
                        <a:t>? </a:t>
                      </a:r>
                      <a:r>
                        <a:rPr lang="nl-NL" sz="1600" i="0" dirty="0" smtClean="0">
                          <a:sym typeface="Wingdings"/>
                        </a:rPr>
                        <a:t> </a:t>
                      </a:r>
                      <a:r>
                        <a:rPr lang="nl-NL" sz="1600" i="1" dirty="0" smtClean="0">
                          <a:sym typeface="Wingdings"/>
                        </a:rPr>
                        <a:t>Vastschroeven</a:t>
                      </a:r>
                      <a:endParaRPr lang="nl-NL" sz="1600" i="1" dirty="0" smtClean="0"/>
                    </a:p>
                    <a:p>
                      <a:r>
                        <a:rPr lang="nl-NL" sz="1600" i="0" dirty="0" smtClean="0"/>
                        <a:t>Hoe doe je dat, wielen vastschroeven? </a:t>
                      </a:r>
                      <a:r>
                        <a:rPr lang="nl-NL" sz="1600" i="0" dirty="0" smtClean="0">
                          <a:sym typeface="Wingdings"/>
                        </a:rPr>
                        <a:t> </a:t>
                      </a:r>
                      <a:r>
                        <a:rPr lang="nl-NL" sz="1600" i="1" dirty="0" smtClean="0">
                          <a:sym typeface="Wingdings"/>
                        </a:rPr>
                        <a:t>[draaiende</a:t>
                      </a:r>
                      <a:r>
                        <a:rPr lang="nl-NL" sz="1600" i="1" baseline="0" dirty="0" smtClean="0">
                          <a:sym typeface="Wingdings"/>
                        </a:rPr>
                        <a:t> beweging</a:t>
                      </a:r>
                      <a:r>
                        <a:rPr lang="nl-NL" sz="1600" i="1" dirty="0" smtClean="0">
                          <a:sym typeface="Wingdings"/>
                        </a:rPr>
                        <a:t>]</a:t>
                      </a:r>
                      <a:endParaRPr lang="nl-NL" sz="1600" i="1" dirty="0" smtClean="0"/>
                    </a:p>
                  </a:txBody>
                  <a:tcPr/>
                </a:tc>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Afbeelding 8"/>
          <p:cNvPicPr>
            <a:picLocks noChangeAspect="1"/>
          </p:cNvPicPr>
          <p:nvPr/>
        </p:nvPicPr>
        <p:blipFill>
          <a:blip r:embed="rId3"/>
          <a:stretch>
            <a:fillRect/>
          </a:stretch>
        </p:blipFill>
        <p:spPr>
          <a:xfrm>
            <a:off x="648829" y="158675"/>
            <a:ext cx="7617976" cy="5713482"/>
          </a:xfrm>
          <a:prstGeom prst="rect">
            <a:avLst/>
          </a:prstGeom>
        </p:spPr>
      </p:pic>
      <p:graphicFrame>
        <p:nvGraphicFramePr>
          <p:cNvPr id="11" name="Tabel 10"/>
          <p:cNvGraphicFramePr>
            <a:graphicFrameLocks noGrp="1"/>
          </p:cNvGraphicFramePr>
          <p:nvPr/>
        </p:nvGraphicFramePr>
        <p:xfrm>
          <a:off x="101025" y="6222648"/>
          <a:ext cx="9042975" cy="640080"/>
        </p:xfrm>
        <a:graphic>
          <a:graphicData uri="http://schemas.openxmlformats.org/drawingml/2006/table">
            <a:tbl>
              <a:tblPr firstRow="1" bandRow="1">
                <a:tableStyleId>{7E9639D4-E3E2-4D34-9284-5A2195B3D0D7}</a:tableStyleId>
              </a:tblPr>
              <a:tblGrid>
                <a:gridCol w="1729837"/>
                <a:gridCol w="5904941"/>
                <a:gridCol w="1408197"/>
              </a:tblGrid>
              <a:tr h="17310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dirty="0" smtClean="0">
                          <a:solidFill>
                            <a:schemeClr val="tx1"/>
                          </a:solidFill>
                        </a:rPr>
                        <a:t>34 DE</a:t>
                      </a:r>
                      <a:r>
                        <a:rPr lang="nl-NL" baseline="0" dirty="0" smtClean="0">
                          <a:solidFill>
                            <a:schemeClr val="tx1"/>
                          </a:solidFill>
                        </a:rPr>
                        <a:t> MOTOR</a:t>
                      </a:r>
                      <a:endParaRPr lang="nl-NL" dirty="0" smtClean="0">
                        <a:solidFill>
                          <a:schemeClr val="tx1"/>
                        </a:solidFill>
                      </a:endParaRPr>
                    </a:p>
                  </a:txBody>
                  <a:tcP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noFill/>
                  </a:tcPr>
                </a:tc>
                <a:tc>
                  <a:txBody>
                    <a:bodyPr/>
                    <a:lstStyle/>
                    <a:p>
                      <a:r>
                        <a:rPr lang="nl-NL" b="0" dirty="0" smtClean="0">
                          <a:solidFill>
                            <a:srgbClr val="000000"/>
                          </a:solidFill>
                        </a:rPr>
                        <a:t>De motor is de</a:t>
                      </a:r>
                      <a:r>
                        <a:rPr lang="nl-NL" b="0" baseline="0" dirty="0" smtClean="0">
                          <a:solidFill>
                            <a:srgbClr val="000000"/>
                          </a:solidFill>
                        </a:rPr>
                        <a:t> machine die de wielen van de auto doet draaien</a:t>
                      </a:r>
                      <a:r>
                        <a:rPr lang="nl-NL" b="0" dirty="0" smtClean="0">
                          <a:solidFill>
                            <a:srgbClr val="000000"/>
                          </a:solidFill>
                        </a:rPr>
                        <a:t>.</a:t>
                      </a:r>
                    </a:p>
                  </a:txBody>
                  <a:tcP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FFFFFF"/>
                    </a:solidFill>
                  </a:tcPr>
                </a:tc>
                <a:tc>
                  <a:txBody>
                    <a:bodyPr/>
                    <a:lstStyle/>
                    <a:p>
                      <a:pPr algn="r"/>
                      <a:r>
                        <a:rPr lang="nl-NL" sz="1200" b="0" dirty="0" err="1" smtClean="0">
                          <a:solidFill>
                            <a:srgbClr val="000000"/>
                          </a:solidFill>
                        </a:rPr>
                        <a:t>Fiets-auto</a:t>
                      </a:r>
                      <a:endParaRPr lang="nl-NL" sz="1200" b="0" dirty="0" smtClean="0">
                        <a:solidFill>
                          <a:srgbClr val="000000"/>
                        </a:solidFill>
                      </a:endParaRPr>
                    </a:p>
                    <a:p>
                      <a:pPr algn="r"/>
                      <a:r>
                        <a:rPr lang="nl-NL" sz="1200" b="0" dirty="0" smtClean="0">
                          <a:solidFill>
                            <a:srgbClr val="000000"/>
                          </a:solidFill>
                        </a:rPr>
                        <a:t>infoboek</a:t>
                      </a:r>
                      <a:endParaRPr lang="nl-NL" sz="1200" b="0" dirty="0">
                        <a:solidFill>
                          <a:srgbClr val="000000"/>
                        </a:solidFill>
                      </a:endParaRPr>
                    </a:p>
                  </a:txBody>
                  <a:tcPr anchor="b">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FFFFFF"/>
                    </a:solidFill>
                  </a:tcPr>
                </a:tc>
              </a:tr>
            </a:tbl>
          </a:graphicData>
        </a:graphic>
      </p:graphicFrame>
      <p:sp>
        <p:nvSpPr>
          <p:cNvPr id="12" name="Ovaal 11"/>
          <p:cNvSpPr/>
          <p:nvPr/>
        </p:nvSpPr>
        <p:spPr>
          <a:xfrm>
            <a:off x="4675313" y="2636895"/>
            <a:ext cx="2323756" cy="1297739"/>
          </a:xfrm>
          <a:prstGeom prst="ellipse">
            <a:avLst/>
          </a:prstGeom>
          <a:noFill/>
          <a:ln w="38100">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Tree>
  </p:cSld>
  <p:clrMapOvr>
    <a:masterClrMapping/>
  </p:clrMapOvr>
</p:sld>
</file>

<file path=ppt/theme/theme1.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7337</TotalTime>
  <Words>1811</Words>
  <Application>Microsoft Macintosh PowerPoint</Application>
  <PresentationFormat>Diavoorstelling (4:3)</PresentationFormat>
  <Paragraphs>204</Paragraphs>
  <Slides>12</Slides>
  <Notes>9</Notes>
  <HiddenSlides>0</HiddenSlides>
  <MMClips>0</MMClips>
  <ScaleCrop>false</ScaleCrop>
  <HeadingPairs>
    <vt:vector size="4" baseType="variant">
      <vt:variant>
        <vt:lpstr>Ontwerpsjabloon</vt:lpstr>
      </vt:variant>
      <vt:variant>
        <vt:i4>1</vt:i4>
      </vt:variant>
      <vt:variant>
        <vt:lpstr>Diatitels</vt:lpstr>
      </vt:variant>
      <vt:variant>
        <vt:i4>12</vt:i4>
      </vt:variant>
    </vt:vector>
  </HeadingPairs>
  <TitlesOfParts>
    <vt:vector size="13" baseType="lpstr">
      <vt:lpstr>Office-thema</vt:lpstr>
      <vt:lpstr>Dia 1</vt:lpstr>
      <vt:lpstr>Dia 2</vt:lpstr>
      <vt:lpstr>Dia 3</vt:lpstr>
      <vt:lpstr>Dia 4</vt:lpstr>
      <vt:lpstr>Dia 5</vt:lpstr>
      <vt:lpstr>Dia 6</vt:lpstr>
      <vt:lpstr>Dia 7</vt:lpstr>
      <vt:lpstr>Dia 8</vt:lpstr>
      <vt:lpstr>Dia 9</vt:lpstr>
      <vt:lpstr>Dia 10</vt:lpstr>
      <vt:lpstr>Dia 11</vt:lpstr>
      <vt:lpstr>Dia 12</vt:lpstr>
    </vt:vector>
  </TitlesOfParts>
  <Company>Arteveldehogeschool</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 1</dc:title>
  <dc:creator>Helena Taelman</dc:creator>
  <cp:lastModifiedBy>Helena Taelman</cp:lastModifiedBy>
  <cp:revision>39</cp:revision>
  <cp:lastPrinted>2014-08-25T12:56:24Z</cp:lastPrinted>
  <dcterms:created xsi:type="dcterms:W3CDTF">2014-12-09T15:53:18Z</dcterms:created>
  <dcterms:modified xsi:type="dcterms:W3CDTF">2014-12-09T15:54:07Z</dcterms:modified>
</cp:coreProperties>
</file>