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6"/>
  </p:notesMasterIdLst>
  <p:sldIdLst>
    <p:sldId id="256" r:id="rId2"/>
    <p:sldId id="263" r:id="rId3"/>
    <p:sldId id="257" r:id="rId4"/>
    <p:sldId id="264" r:id="rId5"/>
    <p:sldId id="260" r:id="rId6"/>
    <p:sldId id="265" r:id="rId7"/>
    <p:sldId id="258" r:id="rId8"/>
    <p:sldId id="266" r:id="rId9"/>
    <p:sldId id="261" r:id="rId10"/>
    <p:sldId id="267" r:id="rId11"/>
    <p:sldId id="262" r:id="rId12"/>
    <p:sldId id="268" r:id="rId13"/>
    <p:sldId id="269" r:id="rId14"/>
    <p:sldId id="270" r:id="rId15"/>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8036" autoAdjust="0"/>
  </p:normalViewPr>
  <p:slideViewPr>
    <p:cSldViewPr snapToGrid="0" snapToObjects="1">
      <p:cViewPr>
        <p:scale>
          <a:sx n="100" d="100"/>
          <a:sy n="100" d="100"/>
        </p:scale>
        <p:origin x="-1024" y="-1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96909-FC11-9048-A888-C6CA5F4089A7}" type="datetimeFigureOut">
              <a:rPr lang="nl-NL" smtClean="0"/>
              <a:pPr/>
              <a:t>05-12-2014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A07D0-FAD8-8A49-9688-B0132534E48C}" type="slidenum">
              <a:rPr lang="nl-NL" smtClean="0"/>
              <a:pPr/>
              <a:t>‹nr.›</a:t>
            </a:fld>
            <a:endParaRPr lang="nl-NL"/>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02680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sa/3.0/deed.en" TargetMode="External"/><Relationship Id="rId5" Type="http://schemas.openxmlformats.org/officeDocument/2006/relationships/hyperlink" Target="http://creativecommons.org/licenses/by-sa/2.5/deed.en" TargetMode="External"/><Relationship Id="rId6" Type="http://schemas.openxmlformats.org/officeDocument/2006/relationships/hyperlink" Target="http://creativecommons.org/licenses/by-sa/2.0/deed.en" TargetMode="External"/><Relationship Id="rId7" Type="http://schemas.openxmlformats.org/officeDocument/2006/relationships/hyperlink" Target="http://creativecommons.org/licenses/by-sa/1.0/deed.en"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2.0/deed.en"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2.0/deed.en"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sa/3.0/deed.en"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flickr.com/people/udono/" TargetMode="External"/><Relationship Id="rId4" Type="http://schemas.openxmlformats.org/officeDocument/2006/relationships/hyperlink" Target="http://en.wikipedia.org/wiki/en:Creative_Commons" TargetMode="External"/><Relationship Id="rId5" Type="http://schemas.openxmlformats.org/officeDocument/2006/relationships/hyperlink" Target="http://creativecommons.org/licenses/by-sa/2.0/deed.en"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a:t>
            </a:r>
            <a:r>
              <a:rPr lang="nl-NL" dirty="0" err="1" smtClean="0"/>
              <a:t>https</a:t>
            </a:r>
            <a:r>
              <a:rPr lang="nl-NL" dirty="0" smtClean="0"/>
              <a:t>://</a:t>
            </a:r>
            <a:r>
              <a:rPr lang="nl-NL" dirty="0" err="1" smtClean="0"/>
              <a:t>www.flickr.com</a:t>
            </a:r>
            <a:r>
              <a:rPr lang="nl-NL" dirty="0" smtClean="0"/>
              <a:t>/</a:t>
            </a:r>
            <a:r>
              <a:rPr lang="nl-NL" dirty="0" err="1" smtClean="0"/>
              <a:t>photos</a:t>
            </a:r>
            <a:r>
              <a:rPr lang="nl-NL" dirty="0" smtClean="0"/>
              <a:t>/</a:t>
            </a:r>
            <a:r>
              <a:rPr lang="nl-NL" dirty="0" err="1" smtClean="0"/>
              <a:t>fdrlibrary</a:t>
            </a:r>
            <a:r>
              <a:rPr lang="nl-NL" dirty="0" smtClean="0"/>
              <a:t>/5730398974/?</a:t>
            </a:r>
            <a:r>
              <a:rPr lang="nl-NL" dirty="0" err="1" smtClean="0"/>
              <a:t>rb</a:t>
            </a:r>
            <a:r>
              <a:rPr lang="nl-NL" dirty="0" smtClean="0"/>
              <a:t>=1</a:t>
            </a:r>
          </a:p>
          <a:p>
            <a:r>
              <a:rPr lang="nl-NL" dirty="0" smtClean="0"/>
              <a:t>Auteur: </a:t>
            </a:r>
            <a:r>
              <a:rPr lang="nl-NL" dirty="0" err="1" smtClean="0"/>
              <a:t>https</a:t>
            </a:r>
            <a:r>
              <a:rPr lang="nl-NL" dirty="0" smtClean="0"/>
              <a:t>://</a:t>
            </a:r>
            <a:r>
              <a:rPr lang="nl-NL" dirty="0" err="1" smtClean="0"/>
              <a:t>www.flickr.com</a:t>
            </a:r>
            <a:r>
              <a:rPr lang="nl-NL" dirty="0" smtClean="0"/>
              <a:t>/</a:t>
            </a:r>
            <a:r>
              <a:rPr lang="nl-NL" dirty="0" err="1" smtClean="0"/>
              <a:t>photos</a:t>
            </a:r>
            <a:r>
              <a:rPr lang="nl-NL" dirty="0" smtClean="0"/>
              <a:t>/</a:t>
            </a:r>
            <a:r>
              <a:rPr lang="nl-NL" dirty="0" err="1" smtClean="0"/>
              <a:t>fdrlibrary</a:t>
            </a:r>
            <a:r>
              <a:rPr lang="nl-NL" dirty="0" smtClean="0"/>
              <a:t>/</a:t>
            </a:r>
          </a:p>
          <a:p>
            <a:r>
              <a:rPr lang="nl-NL" dirty="0" smtClean="0"/>
              <a:t>Licentie: </a:t>
            </a:r>
            <a:r>
              <a:rPr lang="nl-NL" dirty="0" err="1" smtClean="0"/>
              <a:t>https</a:t>
            </a:r>
            <a:r>
              <a:rPr lang="nl-NL" dirty="0" smtClean="0"/>
              <a:t>://</a:t>
            </a:r>
            <a:r>
              <a:rPr lang="nl-NL" dirty="0" err="1" smtClean="0"/>
              <a:t>creativecommons.org</a:t>
            </a:r>
            <a:r>
              <a:rPr lang="nl-NL" dirty="0" smtClean="0"/>
              <a:t>/</a:t>
            </a:r>
            <a:r>
              <a:rPr lang="nl-NL" dirty="0" err="1" smtClean="0"/>
              <a:t>licenses</a:t>
            </a:r>
            <a:r>
              <a:rPr lang="nl-NL" dirty="0" smtClean="0"/>
              <a:t>/</a:t>
            </a:r>
            <a:r>
              <a:rPr lang="nl-NL" dirty="0" err="1" smtClean="0"/>
              <a:t>by</a:t>
            </a:r>
            <a:r>
              <a:rPr lang="nl-NL" dirty="0" smtClean="0"/>
              <a:t>/2.0/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2</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commons.wikimedia.org</a:t>
            </a:r>
            <a:r>
              <a:rPr lang="nl-NL" dirty="0" smtClean="0"/>
              <a:t>/</a:t>
            </a:r>
            <a:r>
              <a:rPr lang="nl-NL" dirty="0" err="1" smtClean="0"/>
              <a:t>wiki</a:t>
            </a:r>
            <a:r>
              <a:rPr lang="nl-NL" dirty="0" smtClean="0"/>
              <a:t>/File:2008Computex_Day5_the_</a:t>
            </a:r>
            <a:r>
              <a:rPr lang="nl-NL" dirty="0" err="1" smtClean="0"/>
              <a:t>Traffic</a:t>
            </a:r>
            <a:r>
              <a:rPr lang="nl-NL" dirty="0" smtClean="0"/>
              <a:t>_at_</a:t>
            </a:r>
            <a:r>
              <a:rPr lang="nl-NL" dirty="0" err="1" smtClean="0"/>
              <a:t>Song-shou</a:t>
            </a:r>
            <a:r>
              <a:rPr lang="nl-NL" dirty="0" smtClean="0"/>
              <a:t>_</a:t>
            </a:r>
            <a:r>
              <a:rPr lang="nl-NL" dirty="0" err="1" smtClean="0"/>
              <a:t>Song-chih</a:t>
            </a:r>
            <a:r>
              <a:rPr lang="nl-NL" dirty="0" smtClean="0"/>
              <a:t>_</a:t>
            </a:r>
            <a:r>
              <a:rPr lang="nl-NL" dirty="0" err="1" smtClean="0"/>
              <a:t>Intersection.jpg</a:t>
            </a:r>
            <a:endParaRPr lang="nl-NL"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Auteur: </a:t>
            </a:r>
            <a:r>
              <a:rPr lang="nl-NL" dirty="0" err="1" smtClean="0"/>
              <a:t>Rico</a:t>
            </a:r>
            <a:r>
              <a:rPr lang="nl-NL" baseline="0" dirty="0" smtClean="0"/>
              <a:t> </a:t>
            </a:r>
            <a:r>
              <a:rPr lang="nl-NL" baseline="0" dirty="0" err="1" smtClean="0"/>
              <a:t>Shen</a:t>
            </a:r>
            <a:r>
              <a:rPr lang="nl-NL" baseline="0" dirty="0" smtClean="0"/>
              <a:t> http://</a:t>
            </a:r>
            <a:r>
              <a:rPr lang="nl-NL" baseline="0" dirty="0" err="1" smtClean="0"/>
              <a:t>commons.wikimedia.org</a:t>
            </a:r>
            <a:r>
              <a:rPr lang="nl-NL" baseline="0" dirty="0" smtClean="0"/>
              <a:t>/</a:t>
            </a:r>
            <a:r>
              <a:rPr lang="nl-NL" baseline="0" dirty="0" err="1" smtClean="0"/>
              <a:t>wiki</a:t>
            </a:r>
            <a:r>
              <a:rPr lang="nl-NL" baseline="0" dirty="0" smtClean="0"/>
              <a:t>/User:BrockF5</a:t>
            </a:r>
            <a:endParaRPr lang="nl-NL" dirty="0" smtClean="0"/>
          </a:p>
          <a:p>
            <a:r>
              <a:rPr lang="nl-NL" dirty="0" smtClean="0"/>
              <a:t>Licentie:</a:t>
            </a:r>
            <a:r>
              <a:rPr lang="nl-NL" dirty="0" smtClean="0">
                <a:hlinkClick r:id="rId3" tooltip="w:en:Creative Commons"/>
              </a:rPr>
              <a:t>Creative Commons</a:t>
            </a:r>
            <a:r>
              <a:rPr lang="nl-NL" dirty="0" smtClean="0"/>
              <a:t> </a:t>
            </a:r>
            <a:r>
              <a:rPr lang="nl-NL" dirty="0" err="1" smtClean="0"/>
              <a:t>Attribution-Share</a:t>
            </a:r>
            <a:r>
              <a:rPr lang="nl-NL" dirty="0" smtClean="0"/>
              <a:t> </a:t>
            </a:r>
            <a:r>
              <a:rPr lang="nl-NL" dirty="0" err="1" smtClean="0"/>
              <a:t>Alike</a:t>
            </a:r>
            <a:r>
              <a:rPr lang="nl-NL" dirty="0" smtClean="0"/>
              <a:t> </a:t>
            </a:r>
            <a:r>
              <a:rPr lang="nl-NL" dirty="0" smtClean="0">
                <a:hlinkClick r:id="rId4"/>
              </a:rPr>
              <a:t>3.0 Unported</a:t>
            </a:r>
            <a:r>
              <a:rPr lang="nl-NL" dirty="0" smtClean="0"/>
              <a:t>, </a:t>
            </a:r>
            <a:r>
              <a:rPr lang="nl-NL" dirty="0" smtClean="0">
                <a:hlinkClick r:id="rId5"/>
              </a:rPr>
              <a:t>2.5 Generic</a:t>
            </a:r>
            <a:r>
              <a:rPr lang="nl-NL" dirty="0" smtClean="0"/>
              <a:t>, </a:t>
            </a:r>
            <a:r>
              <a:rPr lang="nl-NL" dirty="0" smtClean="0">
                <a:hlinkClick r:id="rId6"/>
              </a:rPr>
              <a:t>2.0 Generic</a:t>
            </a:r>
            <a:r>
              <a:rPr lang="nl-NL" dirty="0" smtClean="0"/>
              <a:t> and </a:t>
            </a:r>
            <a:r>
              <a:rPr lang="nl-NL" dirty="0" smtClean="0">
                <a:hlinkClick r:id="rId7"/>
              </a:rPr>
              <a:t>1.0 Generic</a:t>
            </a:r>
            <a:r>
              <a:rPr lang="nl-NL" dirty="0" smtClean="0"/>
              <a:t> </a:t>
            </a:r>
            <a:r>
              <a:rPr lang="nl-NL" dirty="0" err="1" smtClean="0"/>
              <a:t>license</a:t>
            </a:r>
            <a:r>
              <a:rPr lang="nl-NL" dirty="0" smtClean="0"/>
              <a:t>.</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3</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a:t>
            </a:r>
            <a:r>
              <a:rPr lang="nl-NL" baseline="0" dirty="0" smtClean="0"/>
              <a:t> http://</a:t>
            </a:r>
            <a:r>
              <a:rPr lang="nl-NL" baseline="0" dirty="0" err="1" smtClean="0"/>
              <a:t>commons.wikimedia.org</a:t>
            </a:r>
            <a:r>
              <a:rPr lang="nl-NL" baseline="0" dirty="0" smtClean="0"/>
              <a:t>/</a:t>
            </a:r>
            <a:r>
              <a:rPr lang="nl-NL" baseline="0" dirty="0" err="1" smtClean="0"/>
              <a:t>wiki</a:t>
            </a:r>
            <a:r>
              <a:rPr lang="nl-NL" baseline="0" dirty="0" smtClean="0"/>
              <a:t>/File:</a:t>
            </a:r>
            <a:r>
              <a:rPr lang="nl-NL" baseline="0" dirty="0" err="1" smtClean="0"/>
              <a:t>Busy</a:t>
            </a:r>
            <a:r>
              <a:rPr lang="nl-NL" baseline="0" dirty="0" smtClean="0"/>
              <a:t>_</a:t>
            </a:r>
            <a:r>
              <a:rPr lang="nl-NL" baseline="0" dirty="0" err="1" smtClean="0"/>
              <a:t>Busy</a:t>
            </a:r>
            <a:r>
              <a:rPr lang="nl-NL" baseline="0" dirty="0" smtClean="0"/>
              <a:t>_Regent_</a:t>
            </a:r>
            <a:r>
              <a:rPr lang="nl-NL" baseline="0" dirty="0" err="1" smtClean="0"/>
              <a:t>Street.jpg</a:t>
            </a:r>
            <a:endParaRPr lang="nl-NL" baseline="0" dirty="0" smtClean="0"/>
          </a:p>
          <a:p>
            <a:r>
              <a:rPr lang="nl-NL" baseline="0" dirty="0" smtClean="0"/>
              <a:t>Auteur: </a:t>
            </a:r>
            <a:r>
              <a:rPr lang="nl-NL" baseline="0" dirty="0" err="1" smtClean="0"/>
              <a:t>Soham</a:t>
            </a:r>
            <a:r>
              <a:rPr lang="nl-NL" baseline="0" dirty="0" smtClean="0"/>
              <a:t> </a:t>
            </a:r>
            <a:r>
              <a:rPr lang="nl-NL" baseline="0" dirty="0" err="1" smtClean="0"/>
              <a:t>Banerjee</a:t>
            </a:r>
            <a:r>
              <a:rPr lang="nl-NL" baseline="0" dirty="0" smtClean="0"/>
              <a:t>  http://</a:t>
            </a:r>
            <a:r>
              <a:rPr lang="nl-NL" baseline="0" dirty="0" err="1" smtClean="0"/>
              <a:t>www.flickr.com</a:t>
            </a:r>
            <a:r>
              <a:rPr lang="nl-NL" baseline="0" dirty="0" smtClean="0"/>
              <a:t>/</a:t>
            </a:r>
            <a:r>
              <a:rPr lang="nl-NL" baseline="0" dirty="0" err="1" smtClean="0"/>
              <a:t>people</a:t>
            </a:r>
            <a:r>
              <a:rPr lang="nl-NL" baseline="0" dirty="0" smtClean="0"/>
              <a:t>/75879414@N00</a:t>
            </a:r>
          </a:p>
          <a:p>
            <a:r>
              <a:rPr lang="nl-NL" baseline="0" dirty="0" smtClean="0"/>
              <a:t>Licentie: </a:t>
            </a:r>
            <a:r>
              <a:rPr lang="nl-NL" dirty="0" smtClean="0">
                <a:hlinkClick r:id="rId3" tooltip="w:en:Creative Commons"/>
              </a:rPr>
              <a:t>Creative Commons</a:t>
            </a:r>
            <a:r>
              <a:rPr lang="nl-NL" dirty="0" smtClean="0"/>
              <a:t> </a:t>
            </a:r>
            <a:r>
              <a:rPr lang="nl-NL" dirty="0" smtClean="0">
                <a:hlinkClick r:id="rId4"/>
              </a:rPr>
              <a:t>Attribution 2.0 Generic</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5</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a:t>
            </a:r>
            <a:r>
              <a:rPr lang="nl-NL" dirty="0" err="1" smtClean="0"/>
              <a:t>https</a:t>
            </a:r>
            <a:r>
              <a:rPr lang="nl-NL" dirty="0" smtClean="0"/>
              <a:t>://</a:t>
            </a:r>
            <a:r>
              <a:rPr lang="nl-NL" dirty="0" err="1" smtClean="0"/>
              <a:t>www.flickr.com</a:t>
            </a:r>
            <a:r>
              <a:rPr lang="nl-NL" dirty="0" smtClean="0"/>
              <a:t>/</a:t>
            </a:r>
            <a:r>
              <a:rPr lang="nl-NL" dirty="0" err="1" smtClean="0"/>
              <a:t>photos</a:t>
            </a:r>
            <a:r>
              <a:rPr lang="nl-NL" dirty="0" smtClean="0"/>
              <a:t>/</a:t>
            </a:r>
            <a:r>
              <a:rPr lang="nl-NL" dirty="0" err="1" smtClean="0"/>
              <a:t>helmandprt</a:t>
            </a:r>
            <a:r>
              <a:rPr lang="nl-NL" dirty="0" smtClean="0"/>
              <a:t>/8936554422/</a:t>
            </a:r>
          </a:p>
          <a:p>
            <a:r>
              <a:rPr lang="nl-NL" dirty="0" smtClean="0"/>
              <a:t>Auteur:  Helmand PRT </a:t>
            </a:r>
            <a:r>
              <a:rPr lang="nl-NL" dirty="0" err="1" smtClean="0"/>
              <a:t>Lashkar</a:t>
            </a:r>
            <a:r>
              <a:rPr lang="nl-NL" dirty="0" smtClean="0"/>
              <a:t> </a:t>
            </a:r>
            <a:r>
              <a:rPr lang="nl-NL" dirty="0" err="1" smtClean="0"/>
              <a:t>Gah</a:t>
            </a:r>
            <a:r>
              <a:rPr lang="nl-NL" dirty="0" smtClean="0"/>
              <a:t>  </a:t>
            </a:r>
            <a:r>
              <a:rPr lang="nl-NL" dirty="0" err="1" smtClean="0"/>
              <a:t>https</a:t>
            </a:r>
            <a:r>
              <a:rPr lang="nl-NL" dirty="0" smtClean="0"/>
              <a:t>://</a:t>
            </a:r>
            <a:r>
              <a:rPr lang="nl-NL" dirty="0" err="1" smtClean="0"/>
              <a:t>www.flickr.com</a:t>
            </a:r>
            <a:r>
              <a:rPr lang="nl-NL" dirty="0" smtClean="0"/>
              <a:t>/</a:t>
            </a:r>
            <a:r>
              <a:rPr lang="nl-NL" dirty="0" err="1" smtClean="0"/>
              <a:t>photos</a:t>
            </a:r>
            <a:r>
              <a:rPr lang="nl-NL" dirty="0" smtClean="0"/>
              <a:t>/</a:t>
            </a:r>
            <a:r>
              <a:rPr lang="nl-NL" dirty="0" err="1" smtClean="0"/>
              <a:t>helmandprt</a:t>
            </a:r>
            <a:r>
              <a:rPr lang="nl-NL" dirty="0" smtClean="0"/>
              <a:t>/</a:t>
            </a:r>
          </a:p>
          <a:p>
            <a:r>
              <a:rPr lang="nl-NL" dirty="0" smtClean="0"/>
              <a:t>Licentie:  </a:t>
            </a:r>
            <a:r>
              <a:rPr lang="nl-NL" dirty="0" err="1" smtClean="0"/>
              <a:t>https</a:t>
            </a:r>
            <a:r>
              <a:rPr lang="nl-NL" dirty="0" smtClean="0"/>
              <a:t>://</a:t>
            </a:r>
            <a:r>
              <a:rPr lang="nl-NL" dirty="0" err="1" smtClean="0"/>
              <a:t>creativecommons.org</a:t>
            </a:r>
            <a:r>
              <a:rPr lang="nl-NL" dirty="0" smtClean="0"/>
              <a:t>/</a:t>
            </a:r>
            <a:r>
              <a:rPr lang="nl-NL" dirty="0" err="1" smtClean="0"/>
              <a:t>licenses</a:t>
            </a:r>
            <a:r>
              <a:rPr lang="nl-NL" dirty="0" smtClean="0"/>
              <a:t>/</a:t>
            </a:r>
            <a:r>
              <a:rPr lang="nl-NL" dirty="0" err="1" smtClean="0"/>
              <a:t>by-nc-sa</a:t>
            </a:r>
            <a:r>
              <a:rPr lang="nl-NL" dirty="0" smtClean="0"/>
              <a:t>/2.0/</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7</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commons.wikimedia.org</a:t>
            </a:r>
            <a:r>
              <a:rPr lang="nl-NL" dirty="0" smtClean="0"/>
              <a:t>/</a:t>
            </a:r>
            <a:r>
              <a:rPr lang="nl-NL" dirty="0" err="1" smtClean="0"/>
              <a:t>wiki</a:t>
            </a:r>
            <a:r>
              <a:rPr lang="nl-NL" dirty="0" smtClean="0"/>
              <a:t>/File:China_</a:t>
            </a:r>
            <a:r>
              <a:rPr lang="nl-NL" dirty="0" err="1" smtClean="0"/>
              <a:t>Traffic</a:t>
            </a:r>
            <a:r>
              <a:rPr lang="nl-NL" dirty="0" smtClean="0"/>
              <a:t>_</a:t>
            </a:r>
            <a:r>
              <a:rPr lang="nl-NL" dirty="0" err="1" smtClean="0"/>
              <a:t>Police.jpg</a:t>
            </a:r>
            <a:endParaRPr lang="nl-NL" baseline="0" dirty="0" smtClean="0"/>
          </a:p>
          <a:p>
            <a:r>
              <a:rPr lang="nl-NL" baseline="0" dirty="0" smtClean="0"/>
              <a:t>Auteur: Beijing Patrol http://</a:t>
            </a:r>
            <a:r>
              <a:rPr lang="nl-NL" baseline="0" dirty="0" err="1" smtClean="0"/>
              <a:t>www.flickr.com</a:t>
            </a:r>
            <a:r>
              <a:rPr lang="nl-NL" baseline="0" dirty="0" smtClean="0"/>
              <a:t>/</a:t>
            </a:r>
            <a:r>
              <a:rPr lang="nl-NL" baseline="0" dirty="0" err="1" smtClean="0"/>
              <a:t>people</a:t>
            </a:r>
            <a:r>
              <a:rPr lang="nl-NL" baseline="0" dirty="0" smtClean="0"/>
              <a:t>/20193608@N00</a:t>
            </a:r>
          </a:p>
          <a:p>
            <a:r>
              <a:rPr lang="nl-NL" baseline="0" dirty="0" smtClean="0"/>
              <a:t>Licentie: </a:t>
            </a:r>
            <a:r>
              <a:rPr lang="nl-NL" dirty="0" smtClean="0">
                <a:hlinkClick r:id="rId3" tooltip="w:en:Creative Commons"/>
              </a:rPr>
              <a:t>Creative Commons</a:t>
            </a:r>
            <a:r>
              <a:rPr lang="nl-NL" dirty="0" smtClean="0"/>
              <a:t> </a:t>
            </a:r>
            <a:r>
              <a:rPr lang="nl-NL" dirty="0" smtClean="0">
                <a:hlinkClick r:id="rId4"/>
              </a:rPr>
              <a:t>Attribution 2.0 Generic</a:t>
            </a:r>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9</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a:t>
            </a:r>
            <a:r>
              <a:rPr lang="nl-NL" dirty="0" err="1" smtClean="0"/>
              <a:t>https</a:t>
            </a:r>
            <a:r>
              <a:rPr lang="nl-NL" dirty="0" smtClean="0"/>
              <a:t>://</a:t>
            </a:r>
            <a:r>
              <a:rPr lang="nl-NL" dirty="0" err="1" smtClean="0"/>
              <a:t>www.flickr.com</a:t>
            </a:r>
            <a:r>
              <a:rPr lang="nl-NL" dirty="0" smtClean="0"/>
              <a:t>/</a:t>
            </a:r>
            <a:r>
              <a:rPr lang="nl-NL" dirty="0" err="1" smtClean="0"/>
              <a:t>photos</a:t>
            </a:r>
            <a:r>
              <a:rPr lang="nl-NL" dirty="0" smtClean="0"/>
              <a:t>/11147789@N00/169987386/</a:t>
            </a:r>
          </a:p>
          <a:p>
            <a:r>
              <a:rPr lang="nl-NL" dirty="0" smtClean="0"/>
              <a:t>http://</a:t>
            </a:r>
            <a:r>
              <a:rPr lang="nl-NL" dirty="0" err="1" smtClean="0"/>
              <a:t>upload.wikimedia.org</a:t>
            </a:r>
            <a:r>
              <a:rPr lang="nl-NL" dirty="0" smtClean="0"/>
              <a:t>/</a:t>
            </a:r>
            <a:r>
              <a:rPr lang="nl-NL" dirty="0" err="1" smtClean="0"/>
              <a:t>wikipedia</a:t>
            </a:r>
            <a:r>
              <a:rPr lang="nl-NL" dirty="0" smtClean="0"/>
              <a:t>/</a:t>
            </a:r>
            <a:r>
              <a:rPr lang="nl-NL" dirty="0" err="1" smtClean="0"/>
              <a:t>commons</a:t>
            </a:r>
            <a:r>
              <a:rPr lang="nl-NL" dirty="0" smtClean="0"/>
              <a:t>/</a:t>
            </a:r>
            <a:r>
              <a:rPr lang="nl-NL" dirty="0" err="1" smtClean="0"/>
              <a:t>c</a:t>
            </a:r>
            <a:r>
              <a:rPr lang="nl-NL" dirty="0" smtClean="0"/>
              <a:t>/</a:t>
            </a:r>
            <a:r>
              <a:rPr lang="nl-NL" dirty="0" err="1" smtClean="0"/>
              <a:t>ce</a:t>
            </a:r>
            <a:r>
              <a:rPr lang="nl-NL" dirty="0" smtClean="0"/>
              <a:t>/Borsalino_</a:t>
            </a:r>
            <a:r>
              <a:rPr lang="nl-NL" dirty="0" err="1" smtClean="0"/>
              <a:t>fedora.jpg</a:t>
            </a:r>
            <a:endParaRPr lang="nl-NL" dirty="0" smtClean="0"/>
          </a:p>
          <a:p>
            <a:r>
              <a:rPr lang="nl-NL" dirty="0" err="1" smtClean="0"/>
              <a:t>Blanky</a:t>
            </a:r>
            <a:r>
              <a:rPr lang="nl-NL" dirty="0" smtClean="0"/>
              <a:t> http://</a:t>
            </a:r>
            <a:r>
              <a:rPr lang="nl-NL" dirty="0" err="1" smtClean="0"/>
              <a:t>commons.wikimedia.org</a:t>
            </a:r>
            <a:r>
              <a:rPr lang="nl-NL" dirty="0" smtClean="0"/>
              <a:t>/</a:t>
            </a:r>
            <a:r>
              <a:rPr lang="nl-NL" dirty="0" err="1" smtClean="0"/>
              <a:t>w</a:t>
            </a:r>
            <a:r>
              <a:rPr lang="nl-NL" dirty="0" smtClean="0"/>
              <a:t>/</a:t>
            </a:r>
            <a:r>
              <a:rPr lang="nl-NL" dirty="0" err="1" smtClean="0"/>
              <a:t>index.php</a:t>
            </a:r>
            <a:r>
              <a:rPr lang="nl-NL" dirty="0" smtClean="0"/>
              <a:t>?</a:t>
            </a:r>
            <a:r>
              <a:rPr lang="nl-NL" dirty="0" err="1" smtClean="0"/>
              <a:t>title</a:t>
            </a:r>
            <a:r>
              <a:rPr lang="nl-NL" dirty="0" smtClean="0"/>
              <a:t>=User:</a:t>
            </a:r>
            <a:r>
              <a:rPr lang="nl-NL" dirty="0" err="1" smtClean="0"/>
              <a:t>Blanky</a:t>
            </a:r>
            <a:r>
              <a:rPr lang="nl-NL" dirty="0" smtClean="0"/>
              <a:t>&amp;</a:t>
            </a:r>
            <a:r>
              <a:rPr lang="nl-NL" dirty="0" err="1" smtClean="0"/>
              <a:t>action</a:t>
            </a:r>
            <a:r>
              <a:rPr lang="nl-NL" dirty="0" smtClean="0"/>
              <a:t>=</a:t>
            </a:r>
            <a:r>
              <a:rPr lang="nl-NL" dirty="0" err="1" smtClean="0"/>
              <a:t>edit</a:t>
            </a:r>
            <a:r>
              <a:rPr lang="nl-NL" dirty="0" smtClean="0"/>
              <a:t>&amp;redlink=1</a:t>
            </a:r>
          </a:p>
          <a:p>
            <a:r>
              <a:rPr lang="nl-NL" dirty="0" smtClean="0">
                <a:hlinkClick r:id="rId3" tooltip="w:en:Creative Commons"/>
              </a:rPr>
              <a:t>Creative Commons</a:t>
            </a:r>
            <a:r>
              <a:rPr lang="nl-NL" dirty="0" smtClean="0"/>
              <a:t> </a:t>
            </a:r>
            <a:r>
              <a:rPr lang="nl-NL" dirty="0" smtClean="0">
                <a:hlinkClick r:id="rId4"/>
              </a:rPr>
              <a:t>Attribution-Share Alike 3.0 Unported</a:t>
            </a:r>
            <a:endParaRPr lang="nl-NL" dirty="0" smtClean="0"/>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11</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Auteur:</a:t>
            </a:r>
            <a:r>
              <a:rPr lang="nl-NL" baseline="0" dirty="0" smtClean="0"/>
              <a:t> </a:t>
            </a:r>
            <a:r>
              <a:rPr lang="nl-NL" dirty="0" smtClean="0">
                <a:hlinkClick r:id="rId3"/>
              </a:rPr>
              <a:t>Shuets Udono</a:t>
            </a:r>
            <a:endParaRPr lang="nl-NL" dirty="0" smtClean="0"/>
          </a:p>
          <a:p>
            <a:r>
              <a:rPr lang="nl-NL" dirty="0" smtClean="0"/>
              <a:t>Licentie: </a:t>
            </a:r>
            <a:r>
              <a:rPr lang="nl-NL" dirty="0" smtClean="0">
                <a:hlinkClick r:id="rId4" tooltip="w:en:Creative Commons"/>
              </a:rPr>
              <a:t>Creative Commons</a:t>
            </a:r>
            <a:r>
              <a:rPr lang="nl-NL" dirty="0" smtClean="0"/>
              <a:t> </a:t>
            </a:r>
            <a:r>
              <a:rPr lang="nl-NL" dirty="0" smtClean="0">
                <a:hlinkClick r:id="rId5"/>
              </a:rPr>
              <a:t>Attribution-Share Alike 2.0 Generic</a:t>
            </a:r>
            <a:endParaRPr lang="nl-NL" dirty="0" smtClean="0"/>
          </a:p>
          <a:p>
            <a:r>
              <a:rPr lang="nl-NL" dirty="0" smtClean="0"/>
              <a:t>Bron</a:t>
            </a:r>
            <a:r>
              <a:rPr lang="nl-NL" dirty="0" smtClean="0"/>
              <a:t>:</a:t>
            </a:r>
            <a:r>
              <a:rPr lang="nl-NL" dirty="0" smtClean="0"/>
              <a:t> http://</a:t>
            </a:r>
            <a:r>
              <a:rPr lang="nl-NL" dirty="0" err="1" smtClean="0"/>
              <a:t>commons.wikimedia.org</a:t>
            </a:r>
            <a:r>
              <a:rPr lang="nl-NL" dirty="0" smtClean="0"/>
              <a:t>/</a:t>
            </a:r>
            <a:r>
              <a:rPr lang="nl-NL" dirty="0" err="1" smtClean="0"/>
              <a:t>wiki</a:t>
            </a:r>
            <a:r>
              <a:rPr lang="nl-NL" dirty="0" smtClean="0"/>
              <a:t>/File:</a:t>
            </a:r>
            <a:r>
              <a:rPr lang="nl-NL" dirty="0" err="1" smtClean="0"/>
              <a:t>Japanese</a:t>
            </a:r>
            <a:r>
              <a:rPr lang="nl-NL" dirty="0" smtClean="0"/>
              <a:t>_</a:t>
            </a:r>
            <a:r>
              <a:rPr lang="nl-NL" dirty="0" err="1" smtClean="0"/>
              <a:t>car</a:t>
            </a:r>
            <a:r>
              <a:rPr lang="nl-NL" dirty="0" smtClean="0"/>
              <a:t>_accident_</a:t>
            </a:r>
            <a:r>
              <a:rPr lang="nl-NL" dirty="0" err="1" smtClean="0"/>
              <a:t>blur.jpg</a:t>
            </a:r>
            <a:endParaRPr lang="nl-NL" dirty="0" smtClean="0"/>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292A07D0-FAD8-8A49-9688-B0132534E48C}" type="slidenum">
              <a:rPr lang="nl-NL" smtClean="0"/>
              <a:pPr/>
              <a:t>13</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4B759A91-F69F-2440-B9EC-98D43C5C3862}" type="datetimeFigureOut">
              <a:rPr lang="nl-NL" smtClean="0"/>
              <a:pPr/>
              <a:t>05-12-2014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7701EEA-ED29-8346-8822-3B6D9854D8B9}"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59A91-F69F-2440-B9EC-98D43C5C3862}" type="datetimeFigureOut">
              <a:rPr lang="nl-NL" smtClean="0"/>
              <a:pPr/>
              <a:t>05-12-2014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701EEA-ED29-8346-8822-3B6D9854D8B9}"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232955"/>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36</a:t>
                      </a:r>
                      <a:r>
                        <a:rPr lang="nl-NL" baseline="0" dirty="0" smtClean="0">
                          <a:solidFill>
                            <a:schemeClr val="tx1"/>
                          </a:solidFill>
                        </a:rPr>
                        <a:t> HET UNIFORM</a:t>
                      </a:r>
                      <a:endParaRPr lang="nl-NL" dirty="0" smtClean="0">
                        <a:solidFill>
                          <a:schemeClr val="tx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Wanneer politiemannen een uniform dragen, dragen ze allemaal hetzelfde en kan je ze goed herkennen.</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Politie</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rcRect b="6644"/>
          <a:stretch>
            <a:fillRect/>
          </a:stretch>
        </p:blipFill>
        <p:spPr>
          <a:xfrm>
            <a:off x="1711804" y="248157"/>
            <a:ext cx="5370094" cy="605382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34493338"/>
              </p:ext>
            </p:extLst>
          </p:nvPr>
        </p:nvGraphicFramePr>
        <p:xfrm>
          <a:off x="214422" y="197967"/>
          <a:ext cx="8755356" cy="588264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regelen</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Hier zie je een foto van regelen.</a:t>
                      </a:r>
                      <a:r>
                        <a:rPr lang="nl-NL" sz="1600" b="0" dirty="0" smtClean="0">
                          <a:solidFill>
                            <a:srgbClr val="000000"/>
                          </a:solidFill>
                        </a:rPr>
                        <a:t> Regelen. Dat</a:t>
                      </a:r>
                      <a:r>
                        <a:rPr lang="nl-NL" sz="1600" b="0" baseline="0" dirty="0" smtClean="0">
                          <a:solidFill>
                            <a:srgbClr val="000000"/>
                          </a:solidFill>
                        </a:rPr>
                        <a:t> </a:t>
                      </a:r>
                      <a:r>
                        <a:rPr lang="nl-NL" sz="1600" b="0" baseline="0" dirty="0" smtClean="0">
                          <a:solidFill>
                            <a:srgbClr val="000000"/>
                          </a:solidFill>
                        </a:rPr>
                        <a:t>betekent e</a:t>
                      </a:r>
                      <a:r>
                        <a:rPr lang="nl-NL" sz="1600" b="0" dirty="0" smtClean="0">
                          <a:solidFill>
                            <a:srgbClr val="000000"/>
                          </a:solidFill>
                        </a:rPr>
                        <a:t>rvoor zorgen dat alles goed gaat en in orde is. Als een politieagent het verkeer regelt, dan zorgt hij ervoor dat alles goed gaat. Hij zegt/toont wat iedereen moet doen.</a:t>
                      </a:r>
                      <a:r>
                        <a:rPr lang="nl-NL" sz="1600" dirty="0" smtClean="0"/>
                        <a:t>    Wat is dit?</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Wat doet de politieagent om het verkeer te regelen?</a:t>
                      </a:r>
                      <a:r>
                        <a:rPr lang="nl-NL" sz="1600" baseline="0" dirty="0" smtClean="0"/>
                        <a:t> </a:t>
                      </a:r>
                      <a:r>
                        <a:rPr lang="nl-NL" sz="1600" dirty="0" smtClean="0">
                          <a:sym typeface="Wingdings"/>
                        </a:rPr>
                        <a:t> </a:t>
                      </a:r>
                      <a:r>
                        <a:rPr lang="nl-NL" sz="1600" i="1" dirty="0" smtClean="0">
                          <a:sym typeface="Wingdings"/>
                        </a:rPr>
                        <a:t>fluiten</a:t>
                      </a:r>
                      <a:r>
                        <a:rPr lang="nl-NL" sz="1600" i="1" baseline="0" dirty="0" smtClean="0">
                          <a:sym typeface="Wingdings"/>
                        </a:rPr>
                        <a:t>. Zijn arm vooruit.</a:t>
                      </a:r>
                      <a:endParaRPr lang="nl-NL" sz="1600" i="1" dirty="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regelen</a:t>
                      </a:r>
                      <a:endParaRPr lang="nl-NL" sz="1600" dirty="0"/>
                    </a:p>
                  </a:txBody>
                  <a:tcPr/>
                </a:tc>
                <a:tc>
                  <a:txBody>
                    <a:bodyPr/>
                    <a:lstStyle/>
                    <a:p>
                      <a:r>
                        <a:rPr lang="nl-NL" sz="1600" dirty="0" smtClean="0"/>
                        <a:t>Hier zie je een foto van regelen.</a:t>
                      </a:r>
                      <a:r>
                        <a:rPr lang="nl-NL" sz="1600" b="0" dirty="0" smtClean="0">
                          <a:solidFill>
                            <a:srgbClr val="000000"/>
                          </a:solidFill>
                        </a:rPr>
                        <a:t> Dat</a:t>
                      </a:r>
                      <a:r>
                        <a:rPr lang="nl-NL" sz="1600" b="0" baseline="0" dirty="0" smtClean="0">
                          <a:solidFill>
                            <a:srgbClr val="000000"/>
                          </a:solidFill>
                        </a:rPr>
                        <a:t> betekent e</a:t>
                      </a:r>
                      <a:r>
                        <a:rPr lang="nl-NL" sz="1600" b="0" dirty="0" smtClean="0">
                          <a:solidFill>
                            <a:srgbClr val="000000"/>
                          </a:solidFill>
                        </a:rPr>
                        <a:t>rvoor zorgen dat alles goed gaat en in orde is. Als een politieagent het verkeer regelt, dan zorgt hij ervoor dat alles</a:t>
                      </a:r>
                      <a:r>
                        <a:rPr lang="nl-NL" sz="1600" b="0" baseline="0" dirty="0" smtClean="0">
                          <a:solidFill>
                            <a:srgbClr val="000000"/>
                          </a:solidFill>
                        </a:rPr>
                        <a:t> </a:t>
                      </a:r>
                      <a:r>
                        <a:rPr lang="nl-NL" sz="1600" b="0" dirty="0" smtClean="0">
                          <a:solidFill>
                            <a:srgbClr val="000000"/>
                          </a:solidFill>
                        </a:rPr>
                        <a:t>goed gaat. Hij zegt/toont wat iedereen moet doen.</a:t>
                      </a:r>
                      <a:r>
                        <a:rPr lang="nl-NL" sz="1600" dirty="0" smtClean="0"/>
                        <a:t>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In</a:t>
                      </a:r>
                      <a:r>
                        <a:rPr lang="nl-NL" sz="1600" baseline="0" dirty="0" smtClean="0"/>
                        <a:t> het boek moet de politieman het verkeer regelen omdat het stoplicht niet meer werkt.</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Wat moet</a:t>
                      </a:r>
                      <a:r>
                        <a:rPr lang="nl-NL" sz="1600" i="0" baseline="0" dirty="0" smtClean="0"/>
                        <a:t> de politieman doen als het verkeer druk is</a:t>
                      </a:r>
                      <a:r>
                        <a:rPr lang="nl-NL" sz="1600" i="0" dirty="0" smtClean="0"/>
                        <a:t>? </a:t>
                      </a:r>
                      <a:r>
                        <a:rPr lang="nl-NL" sz="1600" dirty="0" smtClean="0">
                          <a:sym typeface="Wingdings"/>
                        </a:rPr>
                        <a:t> </a:t>
                      </a:r>
                      <a:r>
                        <a:rPr lang="nl-NL" sz="1600" i="1" dirty="0" smtClean="0">
                          <a:sym typeface="Wingdings"/>
                        </a:rPr>
                        <a:t>Het</a:t>
                      </a:r>
                      <a:r>
                        <a:rPr lang="nl-NL" sz="1600" i="1" baseline="0" dirty="0" smtClean="0">
                          <a:sym typeface="Wingdings"/>
                        </a:rPr>
                        <a:t> verkeer regelen.</a:t>
                      </a:r>
                      <a:endParaRPr lang="nl-NL" sz="1600" i="1" dirty="0" smtClean="0"/>
                    </a:p>
                    <a:p>
                      <a:r>
                        <a:rPr lang="nl-NL" sz="1600" i="0" dirty="0" smtClean="0"/>
                        <a:t>Als</a:t>
                      </a:r>
                      <a:r>
                        <a:rPr lang="nl-NL" sz="1600" i="0" baseline="0" dirty="0" smtClean="0"/>
                        <a:t> de politieman aan de auto’s en fietsers toont wat ze moeten doen, wat doet hij dan</a:t>
                      </a:r>
                      <a:r>
                        <a:rPr lang="nl-NL" sz="1600" i="0" dirty="0" smtClean="0"/>
                        <a:t>? </a:t>
                      </a:r>
                      <a:r>
                        <a:rPr lang="nl-NL" sz="1600" dirty="0" smtClean="0">
                          <a:sym typeface="Wingdings"/>
                        </a:rPr>
                        <a:t> </a:t>
                      </a:r>
                      <a:r>
                        <a:rPr lang="nl-NL" sz="1600" i="1" dirty="0" smtClean="0">
                          <a:sym typeface="Wingdings"/>
                        </a:rPr>
                        <a:t>Het</a:t>
                      </a:r>
                      <a:r>
                        <a:rPr lang="nl-NL" sz="1600" i="1" baseline="0" dirty="0" smtClean="0">
                          <a:sym typeface="Wingdings"/>
                        </a:rPr>
                        <a:t> verkeer regelen.</a:t>
                      </a:r>
                      <a:endParaRPr lang="nl-NL" sz="1600" i="1" dirty="0" smtClean="0"/>
                    </a:p>
                    <a:p>
                      <a:r>
                        <a:rPr lang="nl-NL" sz="1600" i="0" dirty="0" smtClean="0"/>
                        <a:t>Als de politieman</a:t>
                      </a:r>
                      <a:r>
                        <a:rPr lang="nl-NL" sz="1600" i="0" baseline="0" dirty="0" smtClean="0"/>
                        <a:t> het verkeer regelt, wat doet hij dan? </a:t>
                      </a:r>
                      <a:r>
                        <a:rPr lang="nl-NL" sz="1600" dirty="0" smtClean="0">
                          <a:sym typeface="Wingdings"/>
                        </a:rPr>
                        <a:t> </a:t>
                      </a:r>
                      <a:r>
                        <a:rPr lang="nl-NL" sz="1600" i="1" dirty="0" smtClean="0">
                          <a:sym typeface="Wingdings"/>
                        </a:rPr>
                        <a:t>Hij</a:t>
                      </a:r>
                      <a:r>
                        <a:rPr lang="nl-NL" sz="1600" i="1" baseline="0" dirty="0" smtClean="0">
                          <a:sym typeface="Wingdings"/>
                        </a:rPr>
                        <a:t> zegt/toont wat iedereen moet doen.</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er al eens een politieman gezien die het verkeer regelt?</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regelen</a:t>
                      </a:r>
                      <a:endParaRPr lang="nl-NL" sz="1600" dirty="0"/>
                    </a:p>
                  </a:txBody>
                  <a:tcPr/>
                </a:tc>
                <a:tc>
                  <a:txBody>
                    <a:bodyPr/>
                    <a:lstStyle/>
                    <a:p>
                      <a:r>
                        <a:rPr lang="nl-NL" sz="1100" dirty="0" smtClean="0"/>
                        <a:t>(zie boven)</a:t>
                      </a:r>
                      <a:endParaRPr lang="nl-NL" sz="1100" dirty="0"/>
                    </a:p>
                  </a:txBody>
                  <a:tcPr/>
                </a:tc>
              </a:tr>
              <a:tr h="309900">
                <a:tc>
                  <a:txBody>
                    <a:bodyPr/>
                    <a:lstStyle/>
                    <a:p>
                      <a:r>
                        <a:rPr lang="nl-NL" sz="1600" dirty="0" smtClean="0"/>
                        <a:t>Eenvoudige vragen</a:t>
                      </a:r>
                      <a:endParaRPr lang="nl-NL" sz="1600" dirty="0"/>
                    </a:p>
                  </a:txBody>
                  <a:tcPr/>
                </a:tc>
                <a:tc>
                  <a:txBody>
                    <a:bodyPr/>
                    <a:lstStyle/>
                    <a:p>
                      <a:r>
                        <a:rPr lang="nl-NL" sz="1100" i="0" dirty="0" smtClean="0"/>
                        <a:t>(zie boven)</a:t>
                      </a:r>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153530"/>
          <a:ext cx="9042975" cy="64008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41 DE DEUK</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Een deuk is een putje. Een deuk komt er na een botsing of wanneer iets gevallen is.</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Politie</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tretch>
            <a:fillRect/>
          </a:stretch>
        </p:blipFill>
        <p:spPr>
          <a:xfrm>
            <a:off x="314732" y="57530"/>
            <a:ext cx="8128000" cy="6096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637032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deuk</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 een deuk. </a:t>
                      </a:r>
                      <a:r>
                        <a:rPr lang="nl-NL" sz="1600" b="0" dirty="0" smtClean="0">
                          <a:solidFill>
                            <a:srgbClr val="000000"/>
                          </a:solidFill>
                        </a:rPr>
                        <a:t>Een deuk is een putje. Een deuk komt er na een botsing of wanneer iets gevallen is. In de auto zit een deuk.  Wat</a:t>
                      </a:r>
                      <a:r>
                        <a:rPr lang="nl-NL" sz="1600" b="0" baseline="0" dirty="0" smtClean="0">
                          <a:solidFill>
                            <a:srgbClr val="000000"/>
                          </a:solidFill>
                        </a:rPr>
                        <a:t> zie je hier?</a:t>
                      </a:r>
                      <a:endParaRPr lang="nl-NL" sz="1600" b="0" dirty="0" smtClean="0">
                        <a:solidFill>
                          <a:srgbClr val="000000"/>
                        </a:solidFill>
                        <a:latin typeface="Comic Sans MS"/>
                        <a:cs typeface="Comic Sans MS"/>
                      </a:endParaRPr>
                    </a:p>
                  </a:txBody>
                  <a:tcPr/>
                </a:tc>
              </a:tr>
              <a:tr h="175512">
                <a:tc>
                  <a:txBody>
                    <a:bodyPr/>
                    <a:lstStyle/>
                    <a:p>
                      <a:r>
                        <a:rPr lang="nl-NL" sz="1600" dirty="0" smtClean="0"/>
                        <a:t>Vraag over prent</a:t>
                      </a:r>
                      <a:endParaRPr lang="nl-NL" sz="1600" dirty="0"/>
                    </a:p>
                  </a:txBody>
                  <a:tcPr/>
                </a:tc>
                <a:tc>
                  <a:txBody>
                    <a:bodyPr/>
                    <a:lstStyle/>
                    <a:p>
                      <a:r>
                        <a:rPr lang="nl-NL" sz="1600" dirty="0" smtClean="0"/>
                        <a:t>Waar zit de deuk precies? </a:t>
                      </a:r>
                      <a:r>
                        <a:rPr lang="nl-NL" sz="1600" dirty="0" smtClean="0">
                          <a:sym typeface="Wingdings"/>
                        </a:rPr>
                        <a:t> </a:t>
                      </a:r>
                      <a:r>
                        <a:rPr lang="nl-NL" sz="1600" i="1" dirty="0" smtClean="0">
                          <a:sym typeface="Wingdings"/>
                        </a:rPr>
                        <a:t>In</a:t>
                      </a:r>
                      <a:r>
                        <a:rPr lang="nl-NL" sz="1600" i="1" baseline="0" dirty="0" smtClean="0">
                          <a:sym typeface="Wingdings"/>
                        </a:rPr>
                        <a:t> de deur van de auto.</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deuk</a:t>
                      </a:r>
                      <a:endParaRPr lang="nl-NL" sz="1600" dirty="0"/>
                    </a:p>
                  </a:txBody>
                  <a:tcPr/>
                </a:tc>
                <a:tc>
                  <a:txBody>
                    <a:bodyPr/>
                    <a:lstStyle/>
                    <a:p>
                      <a:r>
                        <a:rPr lang="nl-NL" sz="1600" dirty="0" smtClean="0"/>
                        <a:t>Kijk, hier zie je een foto van een deuk. </a:t>
                      </a:r>
                      <a:r>
                        <a:rPr lang="nl-NL" sz="1600" b="0" dirty="0" smtClean="0">
                          <a:solidFill>
                            <a:srgbClr val="000000"/>
                          </a:solidFill>
                        </a:rPr>
                        <a:t>Een deuk is een putje. Een deuk komt er na een botsing of wanneer iets gevallen is. In de auto zit een deuk.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in ons boek zat er een deuk in een auto door</a:t>
                      </a:r>
                      <a:r>
                        <a:rPr lang="nl-NL" sz="1600" baseline="0" dirty="0" smtClean="0"/>
                        <a:t> een botsing?</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Als</a:t>
                      </a:r>
                      <a:r>
                        <a:rPr lang="nl-NL" sz="1600" i="0" baseline="0" dirty="0" smtClean="0"/>
                        <a:t> er een grote put in de auto zit, hoe noemen we dat dan</a:t>
                      </a:r>
                      <a:r>
                        <a:rPr lang="nl-NL" sz="1600" i="0" dirty="0" smtClean="0"/>
                        <a:t>? </a:t>
                      </a:r>
                      <a:r>
                        <a:rPr lang="nl-NL" sz="1600" dirty="0" smtClean="0">
                          <a:sym typeface="Wingdings"/>
                        </a:rPr>
                        <a:t> </a:t>
                      </a:r>
                      <a:r>
                        <a:rPr lang="nl-NL" sz="1600" i="1" dirty="0" smtClean="0">
                          <a:sym typeface="Wingdings"/>
                        </a:rPr>
                        <a:t>Een</a:t>
                      </a:r>
                      <a:r>
                        <a:rPr lang="nl-NL" sz="1600" i="1" baseline="0" dirty="0" smtClean="0">
                          <a:sym typeface="Wingdings"/>
                        </a:rPr>
                        <a:t> deuk</a:t>
                      </a:r>
                      <a:endParaRPr lang="nl-NL" sz="1600" i="1" dirty="0" smtClean="0"/>
                    </a:p>
                    <a:p>
                      <a:r>
                        <a:rPr lang="nl-NL" sz="1600" i="0" dirty="0" smtClean="0"/>
                        <a:t>Als je met jouw fiets tegen de auto botst, en je maakt een putje, wat</a:t>
                      </a:r>
                      <a:r>
                        <a:rPr lang="nl-NL" sz="1600" i="0" baseline="0" dirty="0" smtClean="0"/>
                        <a:t> maak je dan</a:t>
                      </a:r>
                      <a:r>
                        <a:rPr lang="nl-NL" sz="1600" i="0" dirty="0" smtClean="0"/>
                        <a:t>? </a:t>
                      </a:r>
                      <a:r>
                        <a:rPr lang="nl-NL" sz="1600" i="1" dirty="0" smtClean="0">
                          <a:sym typeface="Wingdings"/>
                        </a:rPr>
                        <a:t> Een</a:t>
                      </a:r>
                      <a:r>
                        <a:rPr lang="nl-NL" sz="1600" i="1" baseline="0" dirty="0" smtClean="0">
                          <a:sym typeface="Wingdings"/>
                        </a:rPr>
                        <a:t> deuk</a:t>
                      </a:r>
                      <a:endParaRPr lang="nl-NL" sz="1600" i="1" dirty="0" smtClean="0"/>
                    </a:p>
                    <a:p>
                      <a:r>
                        <a:rPr lang="nl-NL" sz="1600" i="0" dirty="0" smtClean="0"/>
                        <a:t>Als een auto een deuk heeft, hoe zie</a:t>
                      </a:r>
                      <a:r>
                        <a:rPr lang="nl-NL" sz="1600" i="0" baseline="0" dirty="0" smtClean="0"/>
                        <a:t> je dat dan</a:t>
                      </a:r>
                      <a:r>
                        <a:rPr lang="nl-NL" sz="1600" i="0" dirty="0" smtClean="0"/>
                        <a:t>? </a:t>
                      </a:r>
                      <a:r>
                        <a:rPr lang="nl-NL" sz="1600" dirty="0" smtClean="0">
                          <a:sym typeface="Wingdings"/>
                        </a:rPr>
                        <a:t> </a:t>
                      </a:r>
                      <a:r>
                        <a:rPr lang="nl-NL" sz="1600" i="1" dirty="0" smtClean="0"/>
                        <a:t>Dan zie je een put.</a:t>
                      </a:r>
                    </a:p>
                  </a:txBody>
                  <a:tcPr/>
                </a:tc>
              </a:tr>
              <a:tr h="309900">
                <a:tc>
                  <a:txBody>
                    <a:bodyPr/>
                    <a:lstStyle/>
                    <a:p>
                      <a:r>
                        <a:rPr lang="nl-NL" sz="1600" dirty="0" smtClean="0"/>
                        <a:t>Eigen ervaring</a:t>
                      </a:r>
                      <a:endParaRPr lang="nl-NL" sz="1600" dirty="0"/>
                    </a:p>
                  </a:txBody>
                  <a:tcPr/>
                </a:tc>
                <a:tc>
                  <a:txBody>
                    <a:bodyPr/>
                    <a:lstStyle/>
                    <a:p>
                      <a:r>
                        <a:rPr lang="nl-NL" sz="1600" baseline="0" dirty="0" smtClean="0"/>
                        <a:t>Hebben jullie al eens een auto met een deuk gezien? (Of iets anders met een deuk?)</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deuk</a:t>
                      </a:r>
                      <a:endParaRPr lang="nl-NL" sz="1600" dirty="0"/>
                    </a:p>
                  </a:txBody>
                  <a:tcPr/>
                </a:tc>
                <a:tc>
                  <a:txBody>
                    <a:bodyPr/>
                    <a:lstStyle/>
                    <a:p>
                      <a:r>
                        <a:rPr lang="nl-NL" sz="1600" dirty="0" smtClean="0"/>
                        <a:t>Kijk, hier zie je een foto van een deuk. </a:t>
                      </a:r>
                      <a:r>
                        <a:rPr lang="nl-NL" sz="1600" b="0" dirty="0" smtClean="0">
                          <a:solidFill>
                            <a:srgbClr val="000000"/>
                          </a:solidFill>
                        </a:rPr>
                        <a:t>Een deuk is een putje. Een deuk komt er na een botsing of wanneer iets gevallen is. In de auto zit een deuk.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Als</a:t>
                      </a:r>
                      <a:r>
                        <a:rPr lang="nl-NL" sz="1600" i="0" baseline="0" dirty="0" smtClean="0"/>
                        <a:t> er een grote put in de auto zit, hoe noemen we dat dan</a:t>
                      </a:r>
                      <a:r>
                        <a:rPr lang="nl-NL" sz="1600" i="0" dirty="0" smtClean="0"/>
                        <a:t>? </a:t>
                      </a:r>
                      <a:r>
                        <a:rPr lang="nl-NL" sz="1600" dirty="0" smtClean="0">
                          <a:sym typeface="Wingdings"/>
                        </a:rPr>
                        <a:t> </a:t>
                      </a:r>
                      <a:r>
                        <a:rPr lang="nl-NL" sz="1600" i="1" dirty="0" smtClean="0">
                          <a:sym typeface="Wingdings"/>
                        </a:rPr>
                        <a:t>Een</a:t>
                      </a:r>
                      <a:r>
                        <a:rPr lang="nl-NL" sz="1600" i="1" baseline="0" dirty="0" smtClean="0">
                          <a:sym typeface="Wingdings"/>
                        </a:rPr>
                        <a:t> deuk</a:t>
                      </a:r>
                      <a:endParaRPr lang="nl-NL" sz="1600" i="1" dirty="0" smtClean="0"/>
                    </a:p>
                    <a:p>
                      <a:r>
                        <a:rPr lang="nl-NL" sz="1600" i="0" dirty="0" smtClean="0"/>
                        <a:t>Als je met jouw fiets tegen de auto botst, en je maakt een putje, wat</a:t>
                      </a:r>
                      <a:r>
                        <a:rPr lang="nl-NL" sz="1600" i="0" baseline="0" dirty="0" smtClean="0"/>
                        <a:t> maak je dan</a:t>
                      </a:r>
                      <a:r>
                        <a:rPr lang="nl-NL" sz="1600" i="0" dirty="0" smtClean="0"/>
                        <a:t>? </a:t>
                      </a:r>
                      <a:r>
                        <a:rPr lang="nl-NL" sz="1600" i="1" dirty="0" smtClean="0">
                          <a:sym typeface="Wingdings"/>
                        </a:rPr>
                        <a:t> Een</a:t>
                      </a:r>
                      <a:r>
                        <a:rPr lang="nl-NL" sz="1600" i="1" baseline="0" dirty="0" smtClean="0">
                          <a:sym typeface="Wingdings"/>
                        </a:rPr>
                        <a:t> deuk</a:t>
                      </a:r>
                      <a:endParaRPr lang="nl-NL" sz="1600" i="1" dirty="0" smtClean="0"/>
                    </a:p>
                    <a:p>
                      <a:r>
                        <a:rPr lang="nl-NL" sz="1600" i="0" dirty="0" smtClean="0"/>
                        <a:t>Als een auto een deuk heeft, hoe zie</a:t>
                      </a:r>
                      <a:r>
                        <a:rPr lang="nl-NL" sz="1600" i="0" baseline="0" dirty="0" smtClean="0"/>
                        <a:t> je dat dan</a:t>
                      </a:r>
                      <a:r>
                        <a:rPr lang="nl-NL" sz="1600" i="0" dirty="0" smtClean="0"/>
                        <a:t>? </a:t>
                      </a:r>
                      <a:r>
                        <a:rPr lang="nl-NL" sz="1600" dirty="0" smtClean="0">
                          <a:sym typeface="Wingdings"/>
                        </a:rPr>
                        <a:t> </a:t>
                      </a:r>
                      <a:r>
                        <a:rPr lang="nl-NL" sz="1600" i="1" dirty="0" smtClean="0"/>
                        <a:t>Dan zie je een put.</a:t>
                      </a:r>
                    </a:p>
                  </a:txBody>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101025" y="6153530"/>
          <a:ext cx="9042975" cy="64008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41</a:t>
                      </a:r>
                      <a:r>
                        <a:rPr lang="nl-NL" b="1" dirty="0" smtClean="0">
                          <a:solidFill>
                            <a:srgbClr val="000000"/>
                          </a:solidFill>
                        </a:rPr>
                        <a:t> HET ONGELUK</a:t>
                      </a:r>
                      <a:endParaRPr lang="nl-NL" b="1" dirty="0" smtClean="0">
                        <a:solidFill>
                          <a:srgbClr val="000000"/>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Als er iets misloopt (op straat), noemen we dat</a:t>
                      </a:r>
                      <a:r>
                        <a:rPr lang="nl-NL" b="0" baseline="0" dirty="0" smtClean="0">
                          <a:solidFill>
                            <a:srgbClr val="000000"/>
                          </a:solidFill>
                        </a:rPr>
                        <a:t> een ongeluk.</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Politie</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5" name="Afbeelding 4"/>
          <p:cNvPicPr>
            <a:picLocks noChangeAspect="1"/>
          </p:cNvPicPr>
          <p:nvPr/>
        </p:nvPicPr>
        <p:blipFill>
          <a:blip r:embed="rId3"/>
          <a:stretch>
            <a:fillRect/>
          </a:stretch>
        </p:blipFill>
        <p:spPr>
          <a:xfrm>
            <a:off x="194728" y="161393"/>
            <a:ext cx="8885771" cy="4998246"/>
          </a:xfrm>
          <a:prstGeom prst="rect">
            <a:avLst/>
          </a:prstGeom>
        </p:spPr>
      </p:pic>
      <p:sp>
        <p:nvSpPr>
          <p:cNvPr id="6" name="Tekstvak 5"/>
          <p:cNvSpPr txBox="1"/>
          <p:nvPr/>
        </p:nvSpPr>
        <p:spPr>
          <a:xfrm>
            <a:off x="67728" y="5715000"/>
            <a:ext cx="9000072" cy="369332"/>
          </a:xfrm>
          <a:prstGeom prst="rect">
            <a:avLst/>
          </a:prstGeom>
          <a:noFill/>
        </p:spPr>
        <p:txBody>
          <a:bodyPr wrap="square" rtlCol="0">
            <a:spAutoFit/>
          </a:bodyPr>
          <a:lstStyle/>
          <a:p>
            <a:r>
              <a:rPr lang="nl-NL" dirty="0" smtClean="0"/>
              <a:t>DEZE KAART VERVANGT “DEUK” INDIEN MEERDERHEID VAN DE KLAS “ONGELUK” NIET KENT</a:t>
            </a:r>
            <a:endParaRPr lang="nl-NL"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661416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deuk</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Kijk, hier zie je een foto van een</a:t>
                      </a:r>
                      <a:r>
                        <a:rPr lang="nl-NL" sz="1600" dirty="0" smtClean="0"/>
                        <a:t> ongeluk. </a:t>
                      </a:r>
                      <a:r>
                        <a:rPr lang="nl-NL" sz="1600" b="0" dirty="0" smtClean="0">
                          <a:solidFill>
                            <a:srgbClr val="000000"/>
                          </a:solidFill>
                        </a:rPr>
                        <a:t>Het ongeluk. Als er iets misloopt (op</a:t>
                      </a:r>
                      <a:r>
                        <a:rPr lang="nl-NL" sz="1600" b="0" baseline="0" dirty="0" smtClean="0">
                          <a:solidFill>
                            <a:srgbClr val="000000"/>
                          </a:solidFill>
                        </a:rPr>
                        <a:t> straat), noemen we dat een ongeluk</a:t>
                      </a:r>
                      <a:r>
                        <a:rPr lang="nl-NL" sz="1600" b="0" dirty="0" smtClean="0">
                          <a:solidFill>
                            <a:srgbClr val="000000"/>
                          </a:solidFill>
                        </a:rPr>
                        <a:t>.  </a:t>
                      </a:r>
                      <a:r>
                        <a:rPr lang="nl-NL" sz="1600" b="0" dirty="0" smtClean="0">
                          <a:solidFill>
                            <a:srgbClr val="000000"/>
                          </a:solidFill>
                        </a:rPr>
                        <a:t>Wat</a:t>
                      </a:r>
                      <a:r>
                        <a:rPr lang="nl-NL" sz="1600" b="0" baseline="0" dirty="0" smtClean="0">
                          <a:solidFill>
                            <a:srgbClr val="000000"/>
                          </a:solidFill>
                        </a:rPr>
                        <a:t> zie je hier?</a:t>
                      </a:r>
                      <a:endParaRPr lang="nl-NL" sz="1600" b="0" dirty="0" smtClean="0">
                        <a:solidFill>
                          <a:srgbClr val="000000"/>
                        </a:solidFill>
                        <a:latin typeface="Comic Sans MS"/>
                        <a:cs typeface="Comic Sans MS"/>
                      </a:endParaRPr>
                    </a:p>
                  </a:txBody>
                  <a:tcPr/>
                </a:tc>
              </a:tr>
              <a:tr h="175512">
                <a:tc>
                  <a:txBody>
                    <a:bodyPr/>
                    <a:lstStyle/>
                    <a:p>
                      <a:r>
                        <a:rPr lang="nl-NL" sz="1600" dirty="0" smtClean="0"/>
                        <a:t>Vraag over prent</a:t>
                      </a:r>
                      <a:endParaRPr lang="nl-NL" sz="1600" dirty="0"/>
                    </a:p>
                  </a:txBody>
                  <a:tcPr/>
                </a:tc>
                <a:tc>
                  <a:txBody>
                    <a:bodyPr/>
                    <a:lstStyle/>
                    <a:p>
                      <a:r>
                        <a:rPr lang="nl-NL" sz="1600" dirty="0" smtClean="0"/>
                        <a:t>Wat is er misgelopen? </a:t>
                      </a:r>
                      <a:r>
                        <a:rPr lang="nl-NL" sz="1600" dirty="0" smtClean="0">
                          <a:sym typeface="Wingdings"/>
                        </a:rPr>
                        <a:t></a:t>
                      </a:r>
                      <a:r>
                        <a:rPr lang="nl-NL" sz="1600" dirty="0" smtClean="0">
                          <a:sym typeface="Wingdings"/>
                        </a:rPr>
                        <a:t> </a:t>
                      </a:r>
                      <a:r>
                        <a:rPr lang="nl-NL" sz="1600" i="1" dirty="0" smtClean="0">
                          <a:sym typeface="Wingdings"/>
                        </a:rPr>
                        <a:t>De</a:t>
                      </a:r>
                      <a:r>
                        <a:rPr lang="nl-NL" sz="1600" i="1" baseline="0" dirty="0" smtClean="0">
                          <a:sym typeface="Wingdings"/>
                        </a:rPr>
                        <a:t> auto’s reden tegen elkaar.</a:t>
                      </a:r>
                      <a:endParaRPr lang="nl-NL" sz="1600" i="1" dirty="0" smtClean="0"/>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deuk</a:t>
                      </a:r>
                      <a:endParaRPr lang="nl-NL" sz="1600" dirty="0"/>
                    </a:p>
                  </a:txBody>
                  <a:tcPr/>
                </a:tc>
                <a:tc>
                  <a:txBody>
                    <a:bodyPr/>
                    <a:lstStyle/>
                    <a:p>
                      <a:r>
                        <a:rPr lang="nl-NL" sz="1600" dirty="0" smtClean="0"/>
                        <a:t>Kijk, hier zie je een foto van een ongeluk. </a:t>
                      </a:r>
                      <a:r>
                        <a:rPr lang="nl-NL" sz="1600" b="0" dirty="0" smtClean="0">
                          <a:solidFill>
                            <a:srgbClr val="000000"/>
                          </a:solidFill>
                        </a:rPr>
                        <a:t>Het ongeluk. Als er iets misloopt (op</a:t>
                      </a:r>
                      <a:r>
                        <a:rPr lang="nl-NL" sz="1600" b="0" baseline="0" dirty="0" smtClean="0">
                          <a:solidFill>
                            <a:srgbClr val="000000"/>
                          </a:solidFill>
                        </a:rPr>
                        <a:t> straat), noemen we dat een ongeluk</a:t>
                      </a:r>
                      <a:r>
                        <a:rPr lang="nl-NL" sz="1600" b="0" dirty="0" smtClean="0">
                          <a:solidFill>
                            <a:srgbClr val="000000"/>
                          </a:solidFill>
                        </a:rPr>
                        <a:t>.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in ons boek</a:t>
                      </a:r>
                      <a:r>
                        <a:rPr lang="nl-NL" sz="1600" dirty="0" smtClean="0"/>
                        <a:t> was er een ongeluk gebeurd: twee</a:t>
                      </a:r>
                      <a:r>
                        <a:rPr lang="nl-NL" sz="1600" baseline="0" dirty="0" smtClean="0"/>
                        <a:t> auto’s waren gebotst.</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Als twee auto’s tegen elkaar botsen,</a:t>
                      </a:r>
                      <a:r>
                        <a:rPr lang="nl-NL" sz="1600" i="0" baseline="0" dirty="0" smtClean="0"/>
                        <a:t> hoe noemen we dat dan? </a:t>
                      </a:r>
                      <a:r>
                        <a:rPr lang="nl-NL" sz="1600" dirty="0" smtClean="0">
                          <a:sym typeface="Wingdings"/>
                        </a:rPr>
                        <a:t> </a:t>
                      </a:r>
                      <a:r>
                        <a:rPr lang="nl-NL" sz="1600" i="1" dirty="0" smtClean="0">
                          <a:sym typeface="Wingdings"/>
                        </a:rPr>
                        <a:t>Een ongeluk</a:t>
                      </a:r>
                      <a:endParaRPr lang="nl-NL" sz="1600" i="0" dirty="0" smtClean="0"/>
                    </a:p>
                    <a:p>
                      <a:r>
                        <a:rPr lang="nl-NL" sz="1600" i="0" dirty="0" smtClean="0"/>
                        <a:t>Als er</a:t>
                      </a:r>
                      <a:r>
                        <a:rPr lang="nl-NL" sz="1600" i="0" baseline="0" dirty="0" smtClean="0"/>
                        <a:t> iets anders misloopt op straat, een fietser botst tegen een geparkeerde auto, hoe noemen we dat dan? </a:t>
                      </a:r>
                      <a:r>
                        <a:rPr lang="nl-NL" sz="1600" dirty="0" smtClean="0">
                          <a:sym typeface="Wingdings"/>
                        </a:rPr>
                        <a:t> </a:t>
                      </a:r>
                      <a:r>
                        <a:rPr lang="nl-NL" sz="1600" i="1" dirty="0" smtClean="0">
                          <a:sym typeface="Wingdings"/>
                        </a:rPr>
                        <a:t>Een ongeluk</a:t>
                      </a:r>
                      <a:endParaRPr lang="nl-NL" sz="1600" i="0" dirty="0" smtClean="0"/>
                    </a:p>
                    <a:p>
                      <a:r>
                        <a:rPr lang="nl-NL" sz="1600" i="0" dirty="0" smtClean="0"/>
                        <a:t>Zijn mensen blij of verdrietig als ze</a:t>
                      </a:r>
                      <a:r>
                        <a:rPr lang="nl-NL" sz="1600" i="0" baseline="0" dirty="0" smtClean="0"/>
                        <a:t> een ongeluk meemaken</a:t>
                      </a:r>
                      <a:r>
                        <a:rPr lang="nl-NL" sz="1600" i="0" dirty="0" smtClean="0"/>
                        <a:t>? </a:t>
                      </a:r>
                      <a:r>
                        <a:rPr lang="nl-NL" sz="1600" dirty="0" smtClean="0">
                          <a:sym typeface="Wingdings"/>
                        </a:rPr>
                        <a:t> </a:t>
                      </a:r>
                      <a:r>
                        <a:rPr lang="nl-NL" sz="1600" i="1" dirty="0" smtClean="0">
                          <a:sym typeface="Wingdings"/>
                        </a:rPr>
                        <a:t>Ze</a:t>
                      </a:r>
                      <a:r>
                        <a:rPr lang="nl-NL" sz="1600" i="1" baseline="0" dirty="0" smtClean="0">
                          <a:sym typeface="Wingdings"/>
                        </a:rPr>
                        <a:t> zijn verdrietig. Ze zijn boos.</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Hebben jullie al eens</a:t>
                      </a:r>
                      <a:r>
                        <a:rPr lang="nl-NL" sz="1600" baseline="0" dirty="0" smtClean="0"/>
                        <a:t> een ongeluk gezien?</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deuk</a:t>
                      </a:r>
                      <a:endParaRPr lang="nl-NL" sz="1600" dirty="0"/>
                    </a:p>
                  </a:txBody>
                  <a:tcPr/>
                </a:tc>
                <a:tc>
                  <a:txBody>
                    <a:bodyPr/>
                    <a:lstStyle/>
                    <a:p>
                      <a:r>
                        <a:rPr lang="nl-NL" sz="1600" baseline="0" dirty="0" smtClean="0"/>
                        <a:t> </a:t>
                      </a:r>
                      <a:r>
                        <a:rPr lang="nl-NL" sz="1600" dirty="0" smtClean="0"/>
                        <a:t>Kijk, hier zie je een foto van een ongeluk. </a:t>
                      </a:r>
                      <a:r>
                        <a:rPr lang="nl-NL" sz="1600" b="0" dirty="0" smtClean="0">
                          <a:solidFill>
                            <a:srgbClr val="000000"/>
                          </a:solidFill>
                        </a:rPr>
                        <a:t>Het ongeluk. Als er iets misloopt (op</a:t>
                      </a:r>
                      <a:r>
                        <a:rPr lang="nl-NL" sz="1600" b="0" baseline="0" dirty="0" smtClean="0">
                          <a:solidFill>
                            <a:srgbClr val="000000"/>
                          </a:solidFill>
                        </a:rPr>
                        <a:t> straat), noemen we dat een ongeluk</a:t>
                      </a:r>
                      <a:r>
                        <a:rPr lang="nl-NL" sz="1600" b="0" dirty="0" smtClean="0">
                          <a:solidFill>
                            <a:srgbClr val="000000"/>
                          </a:solidFill>
                        </a:rPr>
                        <a:t>.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Als twee auto’s tegen elkaar botsen,</a:t>
                      </a:r>
                      <a:r>
                        <a:rPr lang="nl-NL" sz="1600" i="0" baseline="0" dirty="0" smtClean="0"/>
                        <a:t> hoe noemen we dat dan? </a:t>
                      </a:r>
                      <a:r>
                        <a:rPr lang="nl-NL" sz="1600" dirty="0" smtClean="0">
                          <a:sym typeface="Wingdings"/>
                        </a:rPr>
                        <a:t> </a:t>
                      </a:r>
                      <a:r>
                        <a:rPr lang="nl-NL" sz="1600" i="1" dirty="0" smtClean="0">
                          <a:sym typeface="Wingdings"/>
                        </a:rPr>
                        <a:t>Een ongeluk</a:t>
                      </a:r>
                      <a:endParaRPr lang="nl-NL" sz="1600" i="0" dirty="0" smtClean="0"/>
                    </a:p>
                    <a:p>
                      <a:r>
                        <a:rPr lang="nl-NL" sz="1600" i="0" dirty="0" smtClean="0"/>
                        <a:t>Als er</a:t>
                      </a:r>
                      <a:r>
                        <a:rPr lang="nl-NL" sz="1600" i="0" baseline="0" dirty="0" smtClean="0"/>
                        <a:t> iets anders misloopt op straat, een fietser botst tegen een geparkeerde auto, hoe noemen we dat dan? </a:t>
                      </a:r>
                      <a:r>
                        <a:rPr lang="nl-NL" sz="1600" dirty="0" smtClean="0">
                          <a:sym typeface="Wingdings"/>
                        </a:rPr>
                        <a:t> </a:t>
                      </a:r>
                      <a:r>
                        <a:rPr lang="nl-NL" sz="1600" i="1" dirty="0" smtClean="0">
                          <a:sym typeface="Wingdings"/>
                        </a:rPr>
                        <a:t>Een ongeluk</a:t>
                      </a:r>
                      <a:endParaRPr lang="nl-NL" sz="1600" i="0" dirty="0" smtClean="0"/>
                    </a:p>
                    <a:p>
                      <a:r>
                        <a:rPr lang="nl-NL" sz="1600" i="0" dirty="0" smtClean="0"/>
                        <a:t>Zijn mensen blij of verdrietig als ze</a:t>
                      </a:r>
                      <a:r>
                        <a:rPr lang="nl-NL" sz="1600" i="0" baseline="0" dirty="0" smtClean="0"/>
                        <a:t> een ongeluk meemaken</a:t>
                      </a:r>
                      <a:r>
                        <a:rPr lang="nl-NL" sz="1600" i="0" dirty="0" smtClean="0"/>
                        <a:t>? </a:t>
                      </a:r>
                      <a:r>
                        <a:rPr lang="nl-NL" sz="1600" dirty="0" smtClean="0">
                          <a:sym typeface="Wingdings"/>
                        </a:rPr>
                        <a:t> </a:t>
                      </a:r>
                      <a:r>
                        <a:rPr lang="nl-NL" sz="1600" i="1" dirty="0" smtClean="0">
                          <a:sym typeface="Wingdings"/>
                        </a:rPr>
                        <a:t>Ze</a:t>
                      </a:r>
                      <a:r>
                        <a:rPr lang="nl-NL" sz="1600" i="1" baseline="0" dirty="0" smtClean="0">
                          <a:sym typeface="Wingdings"/>
                        </a:rPr>
                        <a:t> zijn verdrietig. Ze zijn boos.</a:t>
                      </a:r>
                      <a:endParaRPr lang="nl-NL" sz="1600" i="1" dirty="0" smtClean="0"/>
                    </a:p>
                    <a:p>
                      <a:endParaRPr lang="nl-NL" sz="1600" i="1" dirty="0" smtClean="0"/>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981831941"/>
              </p:ext>
            </p:extLst>
          </p:nvPr>
        </p:nvGraphicFramePr>
        <p:xfrm>
          <a:off x="214422" y="197967"/>
          <a:ext cx="8755356" cy="612648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uniform</a:t>
                      </a:r>
                      <a:endParaRPr lang="nl-NL" sz="1600" dirty="0"/>
                    </a:p>
                  </a:txBody>
                  <a:tcPr/>
                </a:tc>
                <a:tc>
                  <a:txBody>
                    <a:bodyPr/>
                    <a:lstStyle/>
                    <a:p>
                      <a:r>
                        <a:rPr lang="nl-NL" sz="1600" dirty="0" smtClean="0"/>
                        <a:t>Hier zie je een uniform.</a:t>
                      </a:r>
                      <a:r>
                        <a:rPr lang="nl-NL" sz="1600" dirty="0" smtClean="0"/>
                        <a:t> Het uniform. Wanneer </a:t>
                      </a:r>
                      <a:r>
                        <a:rPr lang="nl-NL" sz="1600" dirty="0" smtClean="0"/>
                        <a:t>politiemannen een uniform dragen, dragen ze allemaal dezelfde kleren.</a:t>
                      </a:r>
                      <a:r>
                        <a:rPr lang="nl-NL" sz="1600" dirty="0" smtClean="0"/>
                        <a:t> Door</a:t>
                      </a:r>
                      <a:r>
                        <a:rPr lang="nl-NL" sz="1600" baseline="0" dirty="0" smtClean="0"/>
                        <a:t> hun uniform</a:t>
                      </a:r>
                      <a:r>
                        <a:rPr lang="nl-NL" sz="1600" dirty="0" smtClean="0"/>
                        <a:t> </a:t>
                      </a:r>
                      <a:r>
                        <a:rPr lang="nl-NL" sz="1600" dirty="0" smtClean="0"/>
                        <a:t>kan je ze goed herkennen</a:t>
                      </a:r>
                      <a:r>
                        <a:rPr lang="nl-NL" sz="1600" dirty="0" smtClean="0"/>
                        <a:t>. Het uniform.    </a:t>
                      </a:r>
                      <a:r>
                        <a:rPr lang="nl-NL" sz="1600" dirty="0" smtClean="0"/>
                        <a:t>Wat zie je hier? </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Van wie zou dit uniform kunnen zijn? </a:t>
                      </a:r>
                      <a:r>
                        <a:rPr lang="nl-NL" sz="1600" dirty="0" smtClean="0">
                          <a:sym typeface="Wingdings"/>
                        </a:rPr>
                        <a:t></a:t>
                      </a:r>
                      <a:r>
                        <a:rPr lang="nl-NL" sz="1600" i="1" baseline="0" dirty="0" smtClean="0">
                          <a:sym typeface="Wingdings"/>
                        </a:rPr>
                        <a:t> Een politieagent. Een piloot. ...</a:t>
                      </a:r>
                      <a:r>
                        <a:rPr lang="nl-NL" sz="1600" i="1" dirty="0" smtClean="0"/>
                        <a:t> </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uniform</a:t>
                      </a:r>
                      <a:endParaRPr lang="nl-NL" sz="1600" dirty="0"/>
                    </a:p>
                  </a:txBody>
                  <a:tcPr/>
                </a:tc>
                <a:tc>
                  <a:txBody>
                    <a:bodyPr/>
                    <a:lstStyle/>
                    <a:p>
                      <a:r>
                        <a:rPr lang="nl-NL" sz="1600" dirty="0" smtClean="0"/>
                        <a:t>Hier zie je een uniform. Wanneer politiemannen een uniform dragen, dragen ze allemaal dezelfde kleren. Zo kan je ze goed herkennen.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In</a:t>
                      </a:r>
                      <a:r>
                        <a:rPr lang="nl-NL" sz="1600" baseline="0" dirty="0" smtClean="0"/>
                        <a:t> ons verhaal doet Hugo het uniform van een politieman aan</a:t>
                      </a:r>
                      <a:r>
                        <a:rPr lang="nl-NL" sz="1600" dirty="0" smtClean="0"/>
                        <a:t>.</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Welke</a:t>
                      </a:r>
                      <a:r>
                        <a:rPr lang="nl-NL" sz="1600" i="0" baseline="0" dirty="0" smtClean="0"/>
                        <a:t>  kleren draagt een politieman</a:t>
                      </a:r>
                      <a:r>
                        <a:rPr lang="nl-NL" sz="1600" i="1" dirty="0" smtClean="0"/>
                        <a:t>? </a:t>
                      </a:r>
                      <a:r>
                        <a:rPr lang="nl-NL" sz="1600" dirty="0" smtClean="0">
                          <a:sym typeface="Wingdings"/>
                        </a:rPr>
                        <a:t> </a:t>
                      </a:r>
                      <a:r>
                        <a:rPr lang="nl-NL" sz="1600" i="1" dirty="0" smtClean="0"/>
                        <a:t>Een uniform.</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 komt het dat je een politieman zo goed kan herkennen? </a:t>
                      </a:r>
                      <a:r>
                        <a:rPr lang="nl-NL" sz="1600" dirty="0" smtClean="0">
                          <a:sym typeface="Wingdings"/>
                        </a:rPr>
                        <a:t> </a:t>
                      </a:r>
                      <a:r>
                        <a:rPr lang="nl-NL" sz="1600" i="1" dirty="0" smtClean="0">
                          <a:sym typeface="Wingdings"/>
                        </a:rPr>
                        <a:t>Door</a:t>
                      </a:r>
                      <a:r>
                        <a:rPr lang="nl-NL" sz="1600" i="1" baseline="0" dirty="0" smtClean="0">
                          <a:sym typeface="Wingdings"/>
                        </a:rPr>
                        <a:t> zijn uniform.</a:t>
                      </a:r>
                      <a:endParaRPr lang="nl-NL"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Waarvoor dient het uniform</a:t>
                      </a:r>
                      <a:r>
                        <a:rPr lang="nl-NL" sz="1600" baseline="0" dirty="0" smtClean="0"/>
                        <a:t> van een politieman</a:t>
                      </a:r>
                      <a:r>
                        <a:rPr lang="nl-NL" sz="1600" dirty="0" smtClean="0"/>
                        <a:t>? </a:t>
                      </a:r>
                      <a:r>
                        <a:rPr lang="nl-NL" sz="1600" dirty="0" smtClean="0">
                          <a:sym typeface="Wingdings"/>
                        </a:rPr>
                        <a:t> </a:t>
                      </a:r>
                      <a:r>
                        <a:rPr lang="nl-NL" sz="1600" i="1" dirty="0" smtClean="0"/>
                        <a:t>Om hem goed te herkennen</a:t>
                      </a:r>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er al eens een uniform aan gedaan?</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uniform</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Hier zie je een uniform.</a:t>
                      </a:r>
                      <a:r>
                        <a:rPr lang="nl-NL" sz="1600" baseline="0" dirty="0" smtClean="0"/>
                        <a:t> </a:t>
                      </a:r>
                      <a:r>
                        <a:rPr lang="nl-NL" sz="1600" dirty="0" smtClean="0"/>
                        <a:t>Wanneer politiemannen een uniform dragen, dragen ze allemaal dezelfde kleren. Zo kan je ze goed herkennen. </a:t>
                      </a:r>
                    </a:p>
                  </a:txBody>
                  <a:tcPr/>
                </a:tc>
              </a:tr>
              <a:tr h="309900">
                <a:tc>
                  <a:txBody>
                    <a:bodyPr/>
                    <a:lstStyle/>
                    <a:p>
                      <a:r>
                        <a:rPr lang="nl-NL" sz="1600" dirty="0" smtClean="0"/>
                        <a:t>Eenvoudige vragen</a:t>
                      </a:r>
                      <a:endParaRPr lang="nl-NL" sz="1600" dirty="0"/>
                    </a:p>
                  </a:txBody>
                  <a:tcPr/>
                </a:tc>
                <a:tc>
                  <a:txBody>
                    <a:bodyPr/>
                    <a:lstStyle/>
                    <a:p>
                      <a:r>
                        <a:rPr lang="nl-NL" sz="1600" i="0" dirty="0" smtClean="0"/>
                        <a:t>Welke</a:t>
                      </a:r>
                      <a:r>
                        <a:rPr lang="nl-NL" sz="1600" i="0" baseline="0" dirty="0" smtClean="0"/>
                        <a:t>  kleren draagt een politieman</a:t>
                      </a:r>
                      <a:r>
                        <a:rPr lang="nl-NL" sz="1600" i="1" dirty="0" smtClean="0"/>
                        <a:t>? </a:t>
                      </a:r>
                      <a:r>
                        <a:rPr lang="nl-NL" sz="1600" dirty="0" smtClean="0">
                          <a:sym typeface="Wingdings"/>
                        </a:rPr>
                        <a:t> </a:t>
                      </a:r>
                      <a:r>
                        <a:rPr lang="nl-NL" sz="1600" i="1" dirty="0" smtClean="0"/>
                        <a:t>Een uniform.</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Hoe komt het dat je een politieman zo goed kan herkennen? </a:t>
                      </a:r>
                      <a:r>
                        <a:rPr lang="nl-NL" sz="1600" dirty="0" smtClean="0">
                          <a:sym typeface="Wingdings"/>
                        </a:rPr>
                        <a:t> </a:t>
                      </a:r>
                      <a:r>
                        <a:rPr lang="nl-NL" sz="1600" i="1" dirty="0" smtClean="0">
                          <a:sym typeface="Wingdings"/>
                        </a:rPr>
                        <a:t>Door</a:t>
                      </a:r>
                      <a:r>
                        <a:rPr lang="nl-NL" sz="1600" i="1" baseline="0" dirty="0" smtClean="0">
                          <a:sym typeface="Wingdings"/>
                        </a:rPr>
                        <a:t> zijn uniform.</a:t>
                      </a:r>
                      <a:endParaRPr lang="nl-NL"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nl-NL" sz="1600" dirty="0" smtClean="0"/>
                        <a:t>Waarvoor dient het uniform</a:t>
                      </a:r>
                      <a:r>
                        <a:rPr lang="nl-NL" sz="1600" baseline="0" dirty="0" smtClean="0"/>
                        <a:t> van een politieman</a:t>
                      </a:r>
                      <a:r>
                        <a:rPr lang="nl-NL" sz="1600" dirty="0" smtClean="0"/>
                        <a:t>? </a:t>
                      </a:r>
                      <a:r>
                        <a:rPr lang="nl-NL" sz="1600" dirty="0" smtClean="0">
                          <a:sym typeface="Wingdings"/>
                        </a:rPr>
                        <a:t> </a:t>
                      </a:r>
                      <a:r>
                        <a:rPr lang="nl-NL" sz="1600" i="1" dirty="0" smtClean="0"/>
                        <a:t>Om hem goed te herkennen</a:t>
                      </a:r>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 name="Tabel 9"/>
          <p:cNvGraphicFramePr>
            <a:graphicFrameLocks noGrp="1"/>
          </p:cNvGraphicFramePr>
          <p:nvPr/>
        </p:nvGraphicFramePr>
        <p:xfrm>
          <a:off x="101025" y="6143496"/>
          <a:ext cx="9042975" cy="64008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37 HET</a:t>
                      </a:r>
                      <a:r>
                        <a:rPr lang="nl-NL" b="1" baseline="0" dirty="0" smtClean="0">
                          <a:solidFill>
                            <a:srgbClr val="000000"/>
                          </a:solidFill>
                        </a:rPr>
                        <a:t> KRUIS-PUNT</a:t>
                      </a:r>
                      <a:endParaRPr lang="nl-NL" b="1" dirty="0" smtClean="0">
                        <a:solidFill>
                          <a:srgbClr val="000000"/>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latin typeface="+mn-lt"/>
                          <a:cs typeface="Comic Sans MS"/>
                        </a:rPr>
                        <a:t>Op</a:t>
                      </a:r>
                      <a:r>
                        <a:rPr lang="nl-NL" b="0" baseline="0" dirty="0" smtClean="0">
                          <a:solidFill>
                            <a:srgbClr val="000000"/>
                          </a:solidFill>
                          <a:latin typeface="+mn-lt"/>
                          <a:cs typeface="Comic Sans MS"/>
                        </a:rPr>
                        <a:t> een kruispunt komen twee wegen samen.</a:t>
                      </a:r>
                      <a:endParaRPr lang="nl-NL" b="0" dirty="0">
                        <a:solidFill>
                          <a:srgbClr val="000000"/>
                        </a:solidFill>
                        <a:latin typeface="+mn-lt"/>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Politie</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tretch>
            <a:fillRect/>
          </a:stretch>
        </p:blipFill>
        <p:spPr>
          <a:xfrm>
            <a:off x="499479" y="100667"/>
            <a:ext cx="7629400" cy="57220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466344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a:t>
                      </a:r>
                      <a:r>
                        <a:rPr lang="nl-NL" sz="1600" b="1" smtClean="0">
                          <a:solidFill>
                            <a:srgbClr val="FFFFFF"/>
                          </a:solidFill>
                        </a:rPr>
                        <a:t>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kruispunt</a:t>
                      </a:r>
                      <a:endParaRPr lang="nl-NL" sz="1600" dirty="0"/>
                    </a:p>
                  </a:txBody>
                  <a:tcPr/>
                </a:tc>
                <a:tc>
                  <a:txBody>
                    <a:bodyPr/>
                    <a:lstStyle/>
                    <a:p>
                      <a:r>
                        <a:rPr lang="nl-NL" sz="1600" dirty="0" smtClean="0"/>
                        <a:t>Dit is een kruispunt. Op een kruispunt komen twee</a:t>
                      </a:r>
                      <a:r>
                        <a:rPr lang="nl-NL" sz="1600" baseline="0" dirty="0" smtClean="0"/>
                        <a:t> wegen samen. </a:t>
                      </a:r>
                      <a:r>
                        <a:rPr lang="nl-NL" sz="1600" baseline="0" dirty="0" smtClean="0"/>
                        <a:t> Het kruispunt.  </a:t>
                      </a:r>
                      <a:r>
                        <a:rPr lang="nl-NL" sz="1600" baseline="0" dirty="0" smtClean="0"/>
                        <a:t>Wat zie je hier?</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Wat zie je allemaal op dit kruispunt?’ </a:t>
                      </a:r>
                      <a:r>
                        <a:rPr lang="nl-NL" sz="1600" dirty="0" smtClean="0">
                          <a:sym typeface="Wingdings"/>
                        </a:rPr>
                        <a:t> </a:t>
                      </a:r>
                      <a:r>
                        <a:rPr lang="nl-NL" sz="1600" i="1" dirty="0" smtClean="0">
                          <a:sym typeface="Wingdings"/>
                        </a:rPr>
                        <a:t>Auto’s.</a:t>
                      </a:r>
                      <a:r>
                        <a:rPr lang="nl-NL" sz="1600" i="1" baseline="0" dirty="0" smtClean="0">
                          <a:sym typeface="Wingdings"/>
                        </a:rPr>
                        <a:t> Fietsen. Brommers. Voetgangers.</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kruispunt</a:t>
                      </a:r>
                      <a:endParaRPr lang="nl-NL" sz="1600" dirty="0"/>
                    </a:p>
                  </a:txBody>
                  <a:tcPr/>
                </a:tc>
                <a:tc>
                  <a:txBody>
                    <a:bodyPr/>
                    <a:lstStyle/>
                    <a:p>
                      <a:r>
                        <a:rPr lang="nl-NL" sz="1600" dirty="0" smtClean="0"/>
                        <a:t>Dit is een kruispunt. Op een kruispunt komen twee</a:t>
                      </a:r>
                      <a:r>
                        <a:rPr lang="nl-NL" sz="1600" baseline="0" dirty="0" smtClean="0"/>
                        <a:t> wegen samen.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Hugo staat midden op het kruispunt.</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Als twee wegen samen komen,</a:t>
                      </a:r>
                      <a:r>
                        <a:rPr lang="nl-NL" sz="1600" i="0" baseline="0" dirty="0" smtClean="0"/>
                        <a:t> hoe noem je dat dan</a:t>
                      </a:r>
                      <a:r>
                        <a:rPr lang="nl-NL" sz="1600" i="1" dirty="0" smtClean="0"/>
                        <a:t>? </a:t>
                      </a:r>
                      <a:r>
                        <a:rPr lang="nl-NL" sz="1600" dirty="0" smtClean="0">
                          <a:sym typeface="Wingdings"/>
                        </a:rPr>
                        <a:t> </a:t>
                      </a:r>
                      <a:r>
                        <a:rPr lang="nl-NL" sz="1600" i="1" dirty="0" smtClean="0"/>
                        <a:t>Een kruispunt</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baseline="0" dirty="0" smtClean="0"/>
                        <a:t>Wat is een kruispunt? </a:t>
                      </a:r>
                      <a:r>
                        <a:rPr lang="nl-NL" sz="1600" dirty="0" smtClean="0">
                          <a:sym typeface="Wingdings"/>
                        </a:rPr>
                        <a:t> </a:t>
                      </a:r>
                      <a:r>
                        <a:rPr lang="nl-NL" sz="1600" i="1" dirty="0" smtClean="0">
                          <a:sym typeface="Wingdings"/>
                        </a:rPr>
                        <a:t>Twee</a:t>
                      </a:r>
                      <a:r>
                        <a:rPr lang="nl-NL" sz="1600" i="1" baseline="0" dirty="0" smtClean="0">
                          <a:sym typeface="Wingdings"/>
                        </a:rPr>
                        <a:t> wegen komen samen.</a:t>
                      </a:r>
                      <a:endParaRPr lang="nl-NL" sz="1600"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kent er een kruispunt? Hoe steek je een kruispunt over?</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kruispunt</a:t>
                      </a:r>
                      <a:endParaRPr lang="nl-NL" sz="1600" dirty="0"/>
                    </a:p>
                  </a:txBody>
                  <a:tcPr/>
                </a:tc>
                <a:tc>
                  <a:txBody>
                    <a:bodyPr/>
                    <a:lstStyle/>
                    <a:p>
                      <a:r>
                        <a:rPr lang="nl-NL" sz="1600" dirty="0" smtClean="0"/>
                        <a:t>Dit is een kruispunt. Op een kruispunt komen twee</a:t>
                      </a:r>
                      <a:r>
                        <a:rPr lang="nl-NL" sz="1600" baseline="0" dirty="0" smtClean="0"/>
                        <a:t> wegen samen.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Als twee wegen samen komen,</a:t>
                      </a:r>
                      <a:r>
                        <a:rPr lang="nl-NL" sz="1600" i="0" baseline="0" dirty="0" smtClean="0"/>
                        <a:t> hoe noem je dat dan</a:t>
                      </a:r>
                      <a:r>
                        <a:rPr lang="nl-NL" sz="1600" i="1" dirty="0" smtClean="0"/>
                        <a:t>? </a:t>
                      </a:r>
                      <a:r>
                        <a:rPr lang="nl-NL" sz="1600" dirty="0" smtClean="0">
                          <a:sym typeface="Wingdings"/>
                        </a:rPr>
                        <a:t> </a:t>
                      </a:r>
                      <a:r>
                        <a:rPr lang="nl-NL" sz="1600" i="1" dirty="0" smtClean="0"/>
                        <a:t>Een kruispunt</a:t>
                      </a:r>
                    </a:p>
                    <a:p>
                      <a:pPr marL="0" marR="0" indent="0" algn="l" defTabSz="457200" rtl="0" eaLnBrk="1" fontAlgn="auto" latinLnBrk="0" hangingPunct="1">
                        <a:lnSpc>
                          <a:spcPct val="100000"/>
                        </a:lnSpc>
                        <a:spcBef>
                          <a:spcPts val="0"/>
                        </a:spcBef>
                        <a:spcAft>
                          <a:spcPts val="0"/>
                        </a:spcAft>
                        <a:buClrTx/>
                        <a:buSzTx/>
                        <a:buFontTx/>
                        <a:buNone/>
                        <a:tabLst/>
                        <a:defRPr/>
                      </a:pPr>
                      <a:r>
                        <a:rPr lang="nl-NL" sz="1600" baseline="0" dirty="0" smtClean="0"/>
                        <a:t>Wat is een kruispunt? </a:t>
                      </a:r>
                      <a:r>
                        <a:rPr lang="nl-NL" sz="1600" dirty="0" smtClean="0">
                          <a:sym typeface="Wingdings"/>
                        </a:rPr>
                        <a:t> </a:t>
                      </a:r>
                      <a:r>
                        <a:rPr lang="nl-NL" sz="1600" i="1" dirty="0" smtClean="0">
                          <a:sym typeface="Wingdings"/>
                        </a:rPr>
                        <a:t>Twee</a:t>
                      </a:r>
                      <a:r>
                        <a:rPr lang="nl-NL" sz="1600" i="1" baseline="0" dirty="0" smtClean="0">
                          <a:sym typeface="Wingdings"/>
                        </a:rPr>
                        <a:t> wegen komen samen.</a:t>
                      </a:r>
                      <a:endParaRPr lang="nl-NL" sz="1600" dirty="0" smtClean="0"/>
                    </a:p>
                  </a:txBody>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nvGraphicFramePr>
        <p:xfrm>
          <a:off x="0" y="6265758"/>
          <a:ext cx="9042975" cy="640080"/>
        </p:xfrm>
        <a:graphic>
          <a:graphicData uri="http://schemas.openxmlformats.org/drawingml/2006/table">
            <a:tbl>
              <a:tblPr firstRow="1" bandRow="1">
                <a:tableStyleId>{7E9639D4-E3E2-4D34-9284-5A2195B3D0D7}</a:tableStyleId>
              </a:tblPr>
              <a:tblGrid>
                <a:gridCol w="2024925"/>
                <a:gridCol w="560985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38 HET VERKEER</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BE" b="0" dirty="0" smtClean="0">
                          <a:solidFill>
                            <a:srgbClr val="000000"/>
                          </a:solidFill>
                        </a:rPr>
                        <a:t>Alle mensen, auto’s, fietsen, ...</a:t>
                      </a:r>
                      <a:r>
                        <a:rPr lang="nl-BE" b="0" baseline="0" dirty="0" smtClean="0">
                          <a:solidFill>
                            <a:srgbClr val="000000"/>
                          </a:solidFill>
                        </a:rPr>
                        <a:t> die op straat lopen of rijden.</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Politie</a:t>
                      </a: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6" name="Afbeelding 5"/>
          <p:cNvPicPr>
            <a:picLocks noChangeAspect="1"/>
          </p:cNvPicPr>
          <p:nvPr/>
        </p:nvPicPr>
        <p:blipFill>
          <a:blip r:embed="rId3"/>
          <a:stretch>
            <a:fillRect/>
          </a:stretch>
        </p:blipFill>
        <p:spPr>
          <a:xfrm>
            <a:off x="285416" y="57074"/>
            <a:ext cx="8319861" cy="62516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588264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a:t>
                      </a:r>
                      <a:r>
                        <a:rPr lang="nl-NL" sz="1600" b="1" smtClean="0">
                          <a:solidFill>
                            <a:srgbClr val="FFFFFF"/>
                          </a:solidFill>
                        </a:rPr>
                        <a:t>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verkeer</a:t>
                      </a:r>
                      <a:endParaRPr lang="nl-NL" sz="1600" dirty="0"/>
                    </a:p>
                  </a:txBody>
                  <a:tcPr/>
                </a:tc>
                <a:tc>
                  <a:txBody>
                    <a:bodyPr/>
                    <a:lstStyle/>
                    <a:p>
                      <a:r>
                        <a:rPr lang="nl-NL" sz="1600" dirty="0" smtClean="0"/>
                        <a:t>Op deze foto zie je een straat met veel verkeer.</a:t>
                      </a:r>
                      <a:r>
                        <a:rPr lang="nl-NL" sz="1600" dirty="0" smtClean="0"/>
                        <a:t> Het verkeer. Met </a:t>
                      </a:r>
                      <a:r>
                        <a:rPr lang="nl-NL" sz="1600" dirty="0" smtClean="0"/>
                        <a:t>verkeer bedoelen we alle mensen, auto’s, fietsen, ... die op straat lopen of rijden. In deze straat zijn er niet alleen veel auto’s, maar ook veel bussen, en mensen die stappen. Er is veel verkeer.</a:t>
                      </a:r>
                      <a:r>
                        <a:rPr lang="nl-NL" sz="1600" baseline="0" dirty="0" smtClean="0"/>
                        <a:t> Het verkeer.     </a:t>
                      </a:r>
                      <a:r>
                        <a:rPr lang="nl-NL" sz="1600" dirty="0" smtClean="0"/>
                        <a:t>Wat zie</a:t>
                      </a:r>
                      <a:r>
                        <a:rPr lang="nl-NL" sz="1600" baseline="0" dirty="0" smtClean="0"/>
                        <a:t> je hier?</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Wat</a:t>
                      </a:r>
                      <a:r>
                        <a:rPr lang="nl-NL" sz="1600" baseline="0" dirty="0" smtClean="0"/>
                        <a:t> zie je allemaal op deze straat</a:t>
                      </a:r>
                      <a:r>
                        <a:rPr lang="nl-NL" sz="1600" dirty="0" smtClean="0"/>
                        <a:t>? </a:t>
                      </a:r>
                      <a:r>
                        <a:rPr lang="nl-NL" sz="1600" i="0" dirty="0" smtClean="0">
                          <a:sym typeface="Wingdings"/>
                        </a:rPr>
                        <a:t> </a:t>
                      </a:r>
                      <a:r>
                        <a:rPr lang="nl-NL" sz="1600" i="1" dirty="0" smtClean="0"/>
                        <a:t>Auto’s.</a:t>
                      </a:r>
                      <a:r>
                        <a:rPr lang="nl-NL" sz="1600" i="1" baseline="0" dirty="0" smtClean="0"/>
                        <a:t> Bussen. Fietsen. Mensen. </a:t>
                      </a:r>
                      <a:endParaRPr lang="nl-NL" sz="1600" i="1" dirty="0"/>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verkeer</a:t>
                      </a:r>
                      <a:endParaRPr lang="nl-NL" sz="1600" dirty="0"/>
                    </a:p>
                  </a:txBody>
                  <a:tcPr/>
                </a:tc>
                <a:tc>
                  <a:txBody>
                    <a:bodyPr/>
                    <a:lstStyle/>
                    <a:p>
                      <a:r>
                        <a:rPr lang="nl-NL" sz="1600" dirty="0" smtClean="0"/>
                        <a:t>Op deze foto zie je een straat met veel verkeer. Met verkeer bedoelen we alle mensen, auto’s, fietsen, ... die op straat lopen of rijden. </a:t>
                      </a:r>
                    </a:p>
                  </a:txBody>
                  <a:tcPr/>
                </a:tc>
              </a:tr>
              <a:tr h="309900">
                <a:tc>
                  <a:txBody>
                    <a:bodyPr/>
                    <a:lstStyle/>
                    <a:p>
                      <a:r>
                        <a:rPr lang="nl-NL" sz="1600" dirty="0" smtClean="0"/>
                        <a:t>Link met verhaal</a:t>
                      </a:r>
                      <a:endParaRPr lang="nl-NL" sz="1600" dirty="0"/>
                    </a:p>
                  </a:txBody>
                  <a:tcPr/>
                </a:tc>
                <a:tc>
                  <a:txBody>
                    <a:bodyPr/>
                    <a:lstStyle/>
                    <a:p>
                      <a:r>
                        <a:rPr lang="nl-NL" sz="1600" dirty="0" smtClean="0"/>
                        <a:t>Hugo</a:t>
                      </a:r>
                      <a:r>
                        <a:rPr lang="nl-NL" sz="1600" baseline="0" dirty="0" smtClean="0"/>
                        <a:t> moet een straat oversteken met heel veel verkeer.</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Hoe noem je de auto’s, bussen, fietsen,</a:t>
                      </a:r>
                      <a:r>
                        <a:rPr lang="nl-NL" sz="1600" i="0" baseline="0" dirty="0" smtClean="0"/>
                        <a:t> mensen op straat</a:t>
                      </a:r>
                      <a:r>
                        <a:rPr lang="nl-NL" sz="1600" i="0" dirty="0" smtClean="0"/>
                        <a:t>? </a:t>
                      </a:r>
                      <a:r>
                        <a:rPr lang="nl-NL" sz="1600" i="0" dirty="0" smtClean="0">
                          <a:sym typeface="Wingdings"/>
                        </a:rPr>
                        <a:t> </a:t>
                      </a:r>
                      <a:r>
                        <a:rPr lang="nl-NL" sz="1600" i="1" dirty="0" smtClean="0"/>
                        <a:t>Het verkeer</a:t>
                      </a:r>
                    </a:p>
                    <a:p>
                      <a:r>
                        <a:rPr lang="nl-NL" sz="1600" i="0" dirty="0" smtClean="0"/>
                        <a:t>Zijn mensen die op straat lopen verkeer</a:t>
                      </a:r>
                      <a:r>
                        <a:rPr lang="nl-NL" sz="1600" i="0" baseline="0" dirty="0" smtClean="0"/>
                        <a:t>? </a:t>
                      </a:r>
                      <a:r>
                        <a:rPr lang="nl-NL" sz="1600" i="0" dirty="0" smtClean="0">
                          <a:sym typeface="Wingdings"/>
                        </a:rPr>
                        <a:t> </a:t>
                      </a:r>
                      <a:r>
                        <a:rPr lang="nl-NL" sz="1600" i="1" baseline="0" dirty="0" smtClean="0"/>
                        <a:t>ja</a:t>
                      </a:r>
                      <a:endParaRPr lang="nl-NL" sz="1600" i="0" dirty="0" smtClean="0"/>
                    </a:p>
                    <a:p>
                      <a:r>
                        <a:rPr lang="nl-NL" sz="1600" i="0" dirty="0" smtClean="0"/>
                        <a:t>Zijn auto’s die op straat rijden verkeer</a:t>
                      </a:r>
                      <a:r>
                        <a:rPr lang="nl-NL" sz="1600" i="0" baseline="0" dirty="0" smtClean="0"/>
                        <a:t>? </a:t>
                      </a:r>
                      <a:r>
                        <a:rPr lang="nl-NL" sz="1600" i="0" dirty="0" smtClean="0">
                          <a:sym typeface="Wingdings"/>
                        </a:rPr>
                        <a:t> </a:t>
                      </a:r>
                      <a:r>
                        <a:rPr lang="nl-NL" sz="1600" i="1" baseline="0" dirty="0" smtClean="0"/>
                        <a:t>ja</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Wie heeft al eens meegemaakt dat er heel veel verkeer was?</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afbreken</a:t>
                      </a:r>
                      <a:endParaRPr lang="nl-NL" sz="1600" dirty="0"/>
                    </a:p>
                  </a:txBody>
                  <a:tcPr/>
                </a:tc>
                <a:tc>
                  <a:txBody>
                    <a:bodyPr/>
                    <a:lstStyle/>
                    <a:p>
                      <a:r>
                        <a:rPr lang="nl-NL" sz="1600" dirty="0" smtClean="0"/>
                        <a:t>Op deze foto zie je een straat met veel verkeer. Met verkeer bedoelen we alle mensen, auto’s, fietsen, ... die op straat lopen of rijden.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Hoe noem je de auto’s, bussen, fietsen,</a:t>
                      </a:r>
                      <a:r>
                        <a:rPr lang="nl-NL" sz="1600" i="0" baseline="0" dirty="0" smtClean="0"/>
                        <a:t> mensen op straat</a:t>
                      </a:r>
                      <a:r>
                        <a:rPr lang="nl-NL" sz="1600" i="0" dirty="0" smtClean="0"/>
                        <a:t>? </a:t>
                      </a:r>
                      <a:r>
                        <a:rPr lang="nl-NL" sz="1600" i="0" dirty="0" smtClean="0">
                          <a:sym typeface="Wingdings"/>
                        </a:rPr>
                        <a:t> </a:t>
                      </a:r>
                      <a:r>
                        <a:rPr lang="nl-NL" sz="1600" i="1" dirty="0" smtClean="0"/>
                        <a:t>Het verkeer</a:t>
                      </a:r>
                    </a:p>
                    <a:p>
                      <a:r>
                        <a:rPr lang="nl-NL" sz="1600" i="0" dirty="0" smtClean="0"/>
                        <a:t>Zijn mensen die op straat lopen verkeer</a:t>
                      </a:r>
                      <a:r>
                        <a:rPr lang="nl-NL" sz="1600" i="0" baseline="0" dirty="0" smtClean="0"/>
                        <a:t>? </a:t>
                      </a:r>
                      <a:r>
                        <a:rPr lang="nl-NL" sz="1600" i="0" dirty="0" smtClean="0">
                          <a:sym typeface="Wingdings"/>
                        </a:rPr>
                        <a:t> </a:t>
                      </a:r>
                      <a:r>
                        <a:rPr lang="nl-NL" sz="1600" i="1" baseline="0" dirty="0" smtClean="0"/>
                        <a:t>ja</a:t>
                      </a:r>
                      <a:endParaRPr lang="nl-NL" sz="1600" i="0" dirty="0" smtClean="0"/>
                    </a:p>
                    <a:p>
                      <a:r>
                        <a:rPr lang="nl-NL" sz="1600" i="0" dirty="0" smtClean="0"/>
                        <a:t>Zijn auto’s die op straat rijden verkeer</a:t>
                      </a:r>
                      <a:r>
                        <a:rPr lang="nl-NL" sz="1600" i="0" baseline="0" dirty="0" smtClean="0"/>
                        <a:t>? </a:t>
                      </a:r>
                      <a:r>
                        <a:rPr lang="nl-NL" sz="1600" i="0" dirty="0" smtClean="0">
                          <a:sym typeface="Wingdings"/>
                        </a:rPr>
                        <a:t> </a:t>
                      </a:r>
                      <a:r>
                        <a:rPr lang="nl-NL" sz="1600" i="1" baseline="0" dirty="0" smtClean="0"/>
                        <a:t>ja</a:t>
                      </a:r>
                      <a:endParaRPr lang="nl-NL" sz="1600" i="1" dirty="0" smtClean="0"/>
                    </a:p>
                  </a:txBody>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 name="Tabel 10"/>
          <p:cNvGraphicFramePr>
            <a:graphicFrameLocks noGrp="1"/>
          </p:cNvGraphicFramePr>
          <p:nvPr/>
        </p:nvGraphicFramePr>
        <p:xfrm>
          <a:off x="101025" y="6319202"/>
          <a:ext cx="9042975" cy="457200"/>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39 DE OPROEP</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Dat is een vraag om ergens naartoe te komen en te helpen.</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Politie</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tretch>
            <a:fillRect/>
          </a:stretch>
        </p:blipFill>
        <p:spPr>
          <a:xfrm>
            <a:off x="121461" y="130252"/>
            <a:ext cx="8951103" cy="595807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 name="Tabel 5"/>
          <p:cNvGraphicFramePr>
            <a:graphicFrameLocks noGrp="1"/>
          </p:cNvGraphicFramePr>
          <p:nvPr/>
        </p:nvGraphicFramePr>
        <p:xfrm>
          <a:off x="214422" y="197967"/>
          <a:ext cx="8755356" cy="6126480"/>
        </p:xfrm>
        <a:graphic>
          <a:graphicData uri="http://schemas.openxmlformats.org/drawingml/2006/table">
            <a:tbl>
              <a:tblPr firstRow="1" bandRow="1">
                <a:tableStyleId>{7E9639D4-E3E2-4D34-9284-5A2195B3D0D7}</a:tableStyleId>
              </a:tblPr>
              <a:tblGrid>
                <a:gridCol w="1939793"/>
                <a:gridCol w="6815563"/>
              </a:tblGrid>
              <a:tr h="175512">
                <a:tc>
                  <a:txBody>
                    <a:bodyPr/>
                    <a:lstStyle/>
                    <a:p>
                      <a:r>
                        <a:rPr lang="nl-NL" sz="1600" b="1" dirty="0" smtClean="0">
                          <a:solidFill>
                            <a:srgbClr val="FFFFFF"/>
                          </a:solidFill>
                        </a:rPr>
                        <a:t>Dag 3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oproep</a:t>
                      </a:r>
                      <a:endParaRPr lang="nl-NL" sz="1600" dirty="0"/>
                    </a:p>
                  </a:txBody>
                  <a:tcPr/>
                </a:tc>
                <a:tc>
                  <a:txBody>
                    <a:bodyPr/>
                    <a:lstStyle/>
                    <a:p>
                      <a:r>
                        <a:rPr lang="nl-NL" sz="1600" dirty="0" smtClean="0"/>
                        <a:t>Op</a:t>
                      </a:r>
                      <a:r>
                        <a:rPr lang="nl-NL" sz="1600" baseline="0" dirty="0" smtClean="0"/>
                        <a:t> deze foto zie je een oproep. </a:t>
                      </a:r>
                      <a:r>
                        <a:rPr lang="nl-NL" sz="1600" dirty="0" smtClean="0"/>
                        <a:t>De politieman</a:t>
                      </a:r>
                      <a:r>
                        <a:rPr lang="nl-NL" sz="1600" baseline="0" dirty="0" smtClean="0"/>
                        <a:t> krijgt een oproep</a:t>
                      </a:r>
                      <a:r>
                        <a:rPr lang="nl-NL" sz="1600" dirty="0" smtClean="0"/>
                        <a:t>.</a:t>
                      </a:r>
                      <a:r>
                        <a:rPr lang="nl-NL" sz="1600" baseline="0" dirty="0" smtClean="0"/>
                        <a:t> Dat is een vraag om ergens naartoe te komen en te helpen</a:t>
                      </a:r>
                      <a:r>
                        <a:rPr lang="nl-NL" sz="1600" dirty="0" smtClean="0"/>
                        <a:t>.    Wat zie je hier?</a:t>
                      </a:r>
                      <a:endParaRPr lang="nl-NL" sz="1600" dirty="0"/>
                    </a:p>
                  </a:txBody>
                  <a:tcPr/>
                </a:tc>
              </a:tr>
              <a:tr h="175512">
                <a:tc>
                  <a:txBody>
                    <a:bodyPr/>
                    <a:lstStyle/>
                    <a:p>
                      <a:r>
                        <a:rPr lang="nl-NL" sz="1600" dirty="0" smtClean="0"/>
                        <a:t>Vraag over prent</a:t>
                      </a:r>
                      <a:endParaRPr lang="nl-NL" sz="1600" dirty="0"/>
                    </a:p>
                  </a:txBody>
                  <a:tcPr/>
                </a:tc>
                <a:tc>
                  <a:txBody>
                    <a:bodyPr/>
                    <a:lstStyle/>
                    <a:p>
                      <a:r>
                        <a:rPr lang="nl-NL" sz="1600" dirty="0" smtClean="0"/>
                        <a:t>Hoe</a:t>
                      </a:r>
                      <a:r>
                        <a:rPr lang="nl-NL" sz="1600" baseline="0" dirty="0" smtClean="0"/>
                        <a:t> hoort de politieman de oproep</a:t>
                      </a:r>
                      <a:r>
                        <a:rPr lang="nl-NL" sz="1600" dirty="0" smtClean="0"/>
                        <a:t>? </a:t>
                      </a:r>
                      <a:r>
                        <a:rPr lang="nl-NL" sz="1600" dirty="0" smtClean="0">
                          <a:sym typeface="Wingdings"/>
                        </a:rPr>
                        <a:t> </a:t>
                      </a:r>
                      <a:r>
                        <a:rPr lang="nl-NL" sz="1600" i="1" dirty="0" smtClean="0">
                          <a:sym typeface="Wingdings"/>
                        </a:rPr>
                        <a:t>Door</a:t>
                      </a:r>
                      <a:r>
                        <a:rPr lang="nl-NL" sz="1600" i="1" baseline="0" dirty="0" smtClean="0">
                          <a:sym typeface="Wingdings"/>
                        </a:rPr>
                        <a:t> de telefoon</a:t>
                      </a:r>
                      <a:r>
                        <a:rPr lang="nl-NL" sz="1600" i="1" dirty="0" smtClean="0"/>
                        <a:t>. Met de koptelefoon </a:t>
                      </a:r>
                    </a:p>
                  </a:txBody>
                  <a:tcPr/>
                </a:tc>
              </a:tr>
              <a:tr h="309900">
                <a:tc>
                  <a:txBody>
                    <a:bodyPr/>
                    <a:lstStyle/>
                    <a:p>
                      <a:r>
                        <a:rPr lang="nl-NL" sz="1600" b="1" dirty="0" smtClean="0">
                          <a:solidFill>
                            <a:srgbClr val="FFFFFF"/>
                          </a:solidFill>
                        </a:rPr>
                        <a:t>Dag 3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oproep</a:t>
                      </a:r>
                      <a:endParaRPr lang="nl-NL" sz="1600" dirty="0"/>
                    </a:p>
                  </a:txBody>
                  <a:tcPr/>
                </a:tc>
                <a:tc>
                  <a:txBody>
                    <a:bodyPr/>
                    <a:lstStyle/>
                    <a:p>
                      <a:r>
                        <a:rPr lang="nl-NL" sz="1600" dirty="0" smtClean="0"/>
                        <a:t>Op</a:t>
                      </a:r>
                      <a:r>
                        <a:rPr lang="nl-NL" sz="1600" baseline="0" dirty="0" smtClean="0"/>
                        <a:t> deze foto zie je een oproep. </a:t>
                      </a:r>
                      <a:r>
                        <a:rPr lang="nl-NL" sz="1600" dirty="0" smtClean="0"/>
                        <a:t>De politieman</a:t>
                      </a:r>
                      <a:r>
                        <a:rPr lang="nl-NL" sz="1600" baseline="0" dirty="0" smtClean="0"/>
                        <a:t> krijgt een oproep</a:t>
                      </a:r>
                      <a:r>
                        <a:rPr lang="nl-NL" sz="1600" dirty="0" smtClean="0"/>
                        <a:t>.</a:t>
                      </a:r>
                      <a:r>
                        <a:rPr lang="nl-NL" sz="1600" baseline="0" dirty="0" smtClean="0"/>
                        <a:t> Dat is een vraag om ergens naartoe te komen en te helpen</a:t>
                      </a:r>
                      <a:r>
                        <a:rPr lang="nl-NL" sz="1600" dirty="0" smtClean="0"/>
                        <a:t>. </a:t>
                      </a:r>
                      <a:endParaRPr lang="nl-NL" sz="1600" dirty="0"/>
                    </a:p>
                  </a:txBody>
                  <a:tcPr/>
                </a:tc>
              </a:tr>
              <a:tr h="309900">
                <a:tc>
                  <a:txBody>
                    <a:bodyPr/>
                    <a:lstStyle/>
                    <a:p>
                      <a:r>
                        <a:rPr lang="nl-NL" sz="1600" dirty="0" smtClean="0"/>
                        <a:t>Link met verhaal</a:t>
                      </a:r>
                      <a:endParaRPr lang="nl-NL" sz="1600" dirty="0"/>
                    </a:p>
                  </a:txBody>
                  <a:tcPr/>
                </a:tc>
                <a:tc>
                  <a:txBody>
                    <a:bodyPr/>
                    <a:lstStyle/>
                    <a:p>
                      <a:r>
                        <a:rPr lang="nl-NL" sz="1600" dirty="0" smtClean="0"/>
                        <a:t>Ook in het boek krijgt de politieman een oproep. Hij moet het verkeer regelen,</a:t>
                      </a:r>
                      <a:r>
                        <a:rPr lang="nl-NL" sz="1600" baseline="0" dirty="0" smtClean="0"/>
                        <a:t> want het stoplicht is kapot.</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Als een politieman</a:t>
                      </a:r>
                      <a:r>
                        <a:rPr lang="nl-NL" sz="1600" i="0" baseline="0" dirty="0" smtClean="0"/>
                        <a:t> een vraag krijgt om ergens naartoe te komen en te helpen, wat krijgt hij dan? </a:t>
                      </a:r>
                      <a:r>
                        <a:rPr lang="nl-NL" sz="1600" i="0" dirty="0" smtClean="0">
                          <a:sym typeface="Wingdings"/>
                        </a:rPr>
                        <a:t> </a:t>
                      </a:r>
                      <a:r>
                        <a:rPr lang="nl-NL" sz="1600" i="0" baseline="0" dirty="0" smtClean="0"/>
                        <a:t>Een oproep</a:t>
                      </a:r>
                      <a:endParaRPr lang="nl-NL" sz="1600" i="0" dirty="0" smtClean="0"/>
                    </a:p>
                    <a:p>
                      <a:r>
                        <a:rPr lang="nl-NL" sz="1600" i="0" dirty="0" smtClean="0"/>
                        <a:t>Wat moet de politieman doen als hij een oproep krijgt? </a:t>
                      </a:r>
                      <a:r>
                        <a:rPr lang="nl-NL" sz="1600" i="0" dirty="0" smtClean="0">
                          <a:sym typeface="Wingdings"/>
                        </a:rPr>
                        <a:t> </a:t>
                      </a:r>
                      <a:r>
                        <a:rPr lang="nl-NL" sz="1600" i="1" dirty="0" smtClean="0">
                          <a:sym typeface="Wingdings"/>
                        </a:rPr>
                        <a:t>Ergens</a:t>
                      </a:r>
                      <a:r>
                        <a:rPr lang="nl-NL" sz="1600" i="1" baseline="0" dirty="0" smtClean="0">
                          <a:sym typeface="Wingdings"/>
                        </a:rPr>
                        <a:t> naartoe gaan en helpen.</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baseline="0" dirty="0" smtClean="0"/>
                        <a:t>Welke oproepen zou de politieman allemaal krijgen? Wat zou er gebeurd zijn?</a:t>
                      </a:r>
                      <a:endParaRPr lang="nl-NL" sz="1600" dirty="0"/>
                    </a:p>
                  </a:txBody>
                  <a:tcPr/>
                </a:tc>
              </a:tr>
              <a:tr h="309900">
                <a:tc>
                  <a:txBody>
                    <a:bodyPr/>
                    <a:lstStyle/>
                    <a:p>
                      <a:r>
                        <a:rPr lang="nl-NL" sz="1600" b="1" dirty="0" smtClean="0">
                          <a:solidFill>
                            <a:srgbClr val="FFFFFF"/>
                          </a:solidFill>
                        </a:rPr>
                        <a:t>Dag 4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oproep</a:t>
                      </a:r>
                      <a:endParaRPr lang="nl-NL" sz="1600" dirty="0"/>
                    </a:p>
                  </a:txBody>
                  <a:tcPr/>
                </a:tc>
                <a:tc>
                  <a:txBody>
                    <a:bodyPr/>
                    <a:lstStyle/>
                    <a:p>
                      <a:r>
                        <a:rPr lang="nl-NL" sz="1600" dirty="0" smtClean="0"/>
                        <a:t>Op</a:t>
                      </a:r>
                      <a:r>
                        <a:rPr lang="nl-NL" sz="1600" baseline="0" dirty="0" smtClean="0"/>
                        <a:t> deze foto zie je een oproep. </a:t>
                      </a:r>
                      <a:r>
                        <a:rPr lang="nl-NL" sz="1600" dirty="0" smtClean="0"/>
                        <a:t>De politieman</a:t>
                      </a:r>
                      <a:r>
                        <a:rPr lang="nl-NL" sz="1600" baseline="0" dirty="0" smtClean="0"/>
                        <a:t> krijgt een oproep</a:t>
                      </a:r>
                      <a:r>
                        <a:rPr lang="nl-NL" sz="1600" dirty="0" smtClean="0"/>
                        <a:t>.</a:t>
                      </a:r>
                      <a:r>
                        <a:rPr lang="nl-NL" sz="1600" baseline="0" dirty="0" smtClean="0"/>
                        <a:t> Dat is een vraag om ergens naartoe te komen en te helpen</a:t>
                      </a:r>
                      <a:r>
                        <a:rPr lang="nl-NL" sz="1600" dirty="0" smtClean="0"/>
                        <a:t>.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Als een politieman</a:t>
                      </a:r>
                      <a:r>
                        <a:rPr lang="nl-NL" sz="1600" i="0" baseline="0" dirty="0" smtClean="0"/>
                        <a:t> een vraag krijgt om ergens naartoe te komen en te helpen, wat krijgt hij dan? </a:t>
                      </a:r>
                      <a:r>
                        <a:rPr lang="nl-NL" sz="1600" i="0" dirty="0" smtClean="0">
                          <a:sym typeface="Wingdings"/>
                        </a:rPr>
                        <a:t> </a:t>
                      </a:r>
                      <a:r>
                        <a:rPr lang="nl-NL" sz="1600" i="0" baseline="0" dirty="0" smtClean="0"/>
                        <a:t>Een oproep</a:t>
                      </a:r>
                      <a:endParaRPr lang="nl-NL" sz="1600" i="0" dirty="0" smtClean="0"/>
                    </a:p>
                    <a:p>
                      <a:r>
                        <a:rPr lang="nl-NL" sz="1600" i="0" dirty="0" smtClean="0"/>
                        <a:t>Wat moet de politieman doen als hij een oproep krijgt? </a:t>
                      </a:r>
                      <a:r>
                        <a:rPr lang="nl-NL" sz="1600" i="0" dirty="0" smtClean="0">
                          <a:sym typeface="Wingdings"/>
                        </a:rPr>
                        <a:t> </a:t>
                      </a:r>
                      <a:r>
                        <a:rPr lang="nl-NL" sz="1600" i="1" dirty="0" smtClean="0">
                          <a:sym typeface="Wingdings"/>
                        </a:rPr>
                        <a:t>Ergens</a:t>
                      </a:r>
                      <a:r>
                        <a:rPr lang="nl-NL" sz="1600" i="1" baseline="0" dirty="0" smtClean="0">
                          <a:sym typeface="Wingdings"/>
                        </a:rPr>
                        <a:t> naartoe gaan en helpen.</a:t>
                      </a:r>
                      <a:endParaRPr lang="nl-NL" sz="1600" i="1" dirty="0" smtClean="0"/>
                    </a:p>
                  </a:txBody>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 name="Tabel 9"/>
          <p:cNvGraphicFramePr>
            <a:graphicFrameLocks noGrp="1"/>
          </p:cNvGraphicFramePr>
          <p:nvPr/>
        </p:nvGraphicFramePr>
        <p:xfrm>
          <a:off x="101025" y="5929223"/>
          <a:ext cx="9042975" cy="914399"/>
        </p:xfrm>
        <a:graphic>
          <a:graphicData uri="http://schemas.openxmlformats.org/drawingml/2006/table">
            <a:tbl>
              <a:tblPr firstRow="1" bandRow="1">
                <a:tableStyleId>{7E9639D4-E3E2-4D34-9284-5A2195B3D0D7}</a:tableStyleId>
              </a:tblPr>
              <a:tblGrid>
                <a:gridCol w="1878285"/>
                <a:gridCol w="5756493"/>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1" dirty="0" smtClean="0">
                          <a:solidFill>
                            <a:srgbClr val="000000"/>
                          </a:solidFill>
                        </a:rPr>
                        <a:t>40 REGELEN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Ervoor zorgen dat alles goed gaat en in orde is. Als een politieagent het verkeer regelt, dan zorgt hij ervoor dat alles goed gaat. Hij zegt/toont wat iedereen moet doen.</a:t>
                      </a:r>
                      <a:endParaRPr lang="nl-NL" b="0" dirty="0">
                        <a:solidFill>
                          <a:srgbClr val="000000"/>
                        </a:solidFill>
                        <a:latin typeface="Comic Sans MS"/>
                        <a:cs typeface="Comic Sans MS"/>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Politie</a:t>
                      </a:r>
                    </a:p>
                    <a:p>
                      <a:pPr algn="r"/>
                      <a:r>
                        <a:rPr lang="nl-NL" sz="1200" b="0" dirty="0"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tretch>
            <a:fillRect/>
          </a:stretch>
        </p:blipFill>
        <p:spPr>
          <a:xfrm>
            <a:off x="913818" y="514823"/>
            <a:ext cx="6707910" cy="4993666"/>
          </a:xfrm>
          <a:prstGeom prst="rect">
            <a:avLst/>
          </a:prstGeom>
        </p:spPr>
      </p:pic>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8617</TotalTime>
  <Words>2310</Words>
  <Application>Microsoft Macintosh PowerPoint</Application>
  <PresentationFormat>Diavoorstelling (4:3)</PresentationFormat>
  <Paragraphs>237</Paragraphs>
  <Slides>14</Slides>
  <Notes>8</Notes>
  <HiddenSlides>0</HiddenSlides>
  <MMClips>0</MMClips>
  <ScaleCrop>false</ScaleCrop>
  <HeadingPairs>
    <vt:vector size="4" baseType="variant">
      <vt:variant>
        <vt:lpstr>Ontwerpsjabloon</vt:lpstr>
      </vt:variant>
      <vt:variant>
        <vt:i4>1</vt:i4>
      </vt:variant>
      <vt:variant>
        <vt:lpstr>Diatitels</vt:lpstr>
      </vt:variant>
      <vt:variant>
        <vt:i4>14</vt:i4>
      </vt:variant>
    </vt:vector>
  </HeadingPairs>
  <TitlesOfParts>
    <vt:vector size="15" baseType="lpstr">
      <vt:lpstr>Office-thema</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vector>
  </TitlesOfParts>
  <Company>Arteveldehogeschool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Helena Taelman</dc:creator>
  <cp:lastModifiedBy>Helena Taelman</cp:lastModifiedBy>
  <cp:revision>34</cp:revision>
  <dcterms:created xsi:type="dcterms:W3CDTF">2014-12-05T09:51:59Z</dcterms:created>
  <dcterms:modified xsi:type="dcterms:W3CDTF">2014-12-05T12:02:49Z</dcterms:modified>
</cp:coreProperties>
</file>