
<file path=[Content_Types].xml><?xml version="1.0" encoding="utf-8"?>
<Types xmlns="http://schemas.openxmlformats.org/package/2006/content-types">
  <Override PartName="/ppt/notesSlides/notesSlide5.xml" ContentType="application/vnd.openxmlformats-officedocument.presentationml.notesSlide+xml"/>
  <Override PartName="/ppt/slideLayouts/slideLayout1.xml" ContentType="application/vnd.openxmlformats-officedocument.presentationml.slideLayout+xml"/>
  <Default Extension="png" ContentType="image/png"/>
  <Default Extension="rels" ContentType="application/vnd.openxmlformats-package.relationships+xml"/>
  <Override PartName="/ppt/slides/slide11.xml" ContentType="application/vnd.openxmlformats-officedocument.presentationml.slide+xml"/>
  <Default Extension="xml" ContentType="application/xml"/>
  <Override PartName="/ppt/slides/slide9.xml" ContentType="application/vnd.openxmlformats-officedocument.presentationml.slide+xml"/>
  <Override PartName="/ppt/notesSlides/notesSlide3.xml" ContentType="application/vnd.openxmlformats-officedocument.presentationml.notesSlide+xml"/>
  <Default Extension="jpeg" ContentType="image/jpeg"/>
  <Override PartName="/ppt/tableStyles.xml" ContentType="application/vnd.openxmlformats-officedocument.presentationml.tableStyles+xml"/>
  <Override PartName="/ppt/slideLayouts/slideLayout8.xml" ContentType="application/vnd.openxmlformats-officedocument.presentationml.slideLayout+xml"/>
  <Override PartName="/ppt/slides/slide7.xml" ContentType="application/vnd.openxmlformats-officedocument.presentationml.slide+xml"/>
  <Override PartName="/ppt/notesSlides/notesSlide1.xml" ContentType="application/vnd.openxmlformats-officedocument.presentationml.notesSlide+xml"/>
  <Override PartName="/ppt/slideLayouts/slideLayout6.xml" ContentType="application/vnd.openxmlformats-officedocument.presentationml.slideLayout+xml"/>
  <Override PartName="/ppt/slides/slide5.xml" ContentType="application/vnd.openxmlformats-officedocument.presentationml.slide+xml"/>
  <Override PartName="/ppt/theme/theme2.xml" ContentType="application/vnd.openxmlformats-officedocument.theme+xml"/>
  <Override PartName="/ppt/slideMasters/slideMaster1.xml" ContentType="application/vnd.openxmlformats-officedocument.presentationml.slideMaster+xml"/>
  <Override PartName="/ppt/slideLayouts/slideLayout4.xml" ContentType="application/vnd.openxmlformats-officedocument.presentationml.slideLayout+xml"/>
  <Override PartName="/ppt/slides/slide3.xml" ContentType="application/vnd.openxmlformats-officedocument.presentationml.slide+xml"/>
  <Override PartName="/ppt/slideLayouts/slideLayout10.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ppt/notesSlides/notesSlide6.xml" ContentType="application/vnd.openxmlformats-officedocument.presentationml.notesSlide+xml"/>
  <Override PartName="/ppt/slideLayouts/slideLayout2.xml" ContentType="application/vnd.openxmlformats-officedocument.presentationml.slideLayout+xml"/>
  <Override PartName="/ppt/slides/slide1.xml" ContentType="application/vnd.openxmlformats-officedocument.presentationml.slide+xml"/>
  <Override PartName="/ppt/slides/slide12.xml" ContentType="application/vnd.openxmlformats-officedocument.presentationml.slide+xml"/>
  <Default Extension="bin" ContentType="application/vnd.openxmlformats-officedocument.presentationml.printerSettings"/>
  <Override PartName="/ppt/notesSlides/notesSlide4.xml" ContentType="application/vnd.openxmlformats-officedocument.presentationml.notesSlide+xml"/>
  <Override PartName="/ppt/slides/slide10.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8.xml" ContentType="application/vnd.openxmlformats-officedocument.presentationml.slide+xml"/>
  <Override PartName="/ppt/presentation.xml" ContentType="application/vnd.openxmlformats-officedocument.presentationml.presentation.main+xml"/>
  <Override PartName="/ppt/notesSlides/notesSlide2.xml" ContentType="application/vnd.openxmlformats-officedocument.presentationml.notesSlide+xml"/>
  <Override PartName="/ppt/slideLayouts/slideLayout7.xml" ContentType="application/vnd.openxmlformats-officedocument.presentationml.slideLayout+xml"/>
  <Override PartName="/ppt/slides/slide6.xml" ContentType="application/vnd.openxmlformats-officedocument.presentationml.slide+xml"/>
  <Override PartName="/ppt/notesMasters/notesMaster1.xml" ContentType="application/vnd.openxmlformats-officedocument.presentationml.notesMaster+xml"/>
  <Override PartName="/ppt/slideLayouts/slideLayout5.xml" ContentType="application/vnd.openxmlformats-officedocument.presentationml.slideLayout+xml"/>
  <Override PartName="/ppt/slides/slide4.xml" ContentType="application/vnd.openxmlformats-officedocument.presentationml.slide+xml"/>
  <Override PartName="/ppt/slideLayouts/slideLayout11.xml" ContentType="application/vnd.openxmlformats-officedocument.presentationml.slideLayout+xml"/>
  <Override PartName="/ppt/theme/theme1.xml" ContentType="application/vnd.openxmlformats-officedocument.theme+xml"/>
  <Override PartName="/ppt/presProps.xml" ContentType="application/vnd.openxmlformats-officedocument.presentationml.presProps+xml"/>
  <Override PartName="/ppt/slideLayouts/slideLayout3.xml" ContentType="application/vnd.openxmlformats-officedocument.presentationml.slideLayout+xml"/>
  <Override PartName="/ppt/slides/slide2.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p:sldMasterIdLst>
    <p:sldMasterId id="2147483648" r:id="rId1"/>
  </p:sldMasterIdLst>
  <p:notesMasterIdLst>
    <p:notesMasterId r:id="rId14"/>
  </p:notesMasterIdLst>
  <p:sldIdLst>
    <p:sldId id="262" r:id="rId2"/>
    <p:sldId id="263" r:id="rId3"/>
    <p:sldId id="264" r:id="rId4"/>
    <p:sldId id="265" r:id="rId5"/>
    <p:sldId id="266" r:id="rId6"/>
    <p:sldId id="267" r:id="rId7"/>
    <p:sldId id="268" r:id="rId8"/>
    <p:sldId id="269" r:id="rId9"/>
    <p:sldId id="270" r:id="rId10"/>
    <p:sldId id="271" r:id="rId11"/>
    <p:sldId id="272" r:id="rId12"/>
    <p:sldId id="273" r:id="rId13"/>
  </p:sldIdLst>
  <p:sldSz cx="9144000" cy="6858000" type="screen4x3"/>
  <p:notesSz cx="6858000" cy="9144000"/>
  <p:defaultTex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extLst>
    <p:ext uri="{E76CE94A-603C-4142-B9EB-6D1370010A27}">
      <p14:discardImageEditData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0"/>
    </p:ext>
    <p:ext uri="{D31A062A-798A-4329-ABDD-BBA856620510}">
      <p14:defaultImageDpi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ThumbnailView">
  <p:normalViewPr horzBarState="maximized">
    <p:restoredLeft sz="15620"/>
    <p:restoredTop sz="99836" autoAdjust="0"/>
  </p:normalViewPr>
  <p:slideViewPr>
    <p:cSldViewPr>
      <p:cViewPr>
        <p:scale>
          <a:sx n="75" d="100"/>
          <a:sy n="75" d="100"/>
        </p:scale>
        <p:origin x="-2416" y="-744"/>
      </p:cViewPr>
      <p:guideLst>
        <p:guide orient="horz" pos="2160"/>
        <p:guide pos="288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notesMaster" Target="notesMasters/notesMaster1.xml"/><Relationship Id="rId15" Type="http://schemas.openxmlformats.org/officeDocument/2006/relationships/printerSettings" Target="printerSettings/printerSettings1.bin"/><Relationship Id="rId16" Type="http://schemas.openxmlformats.org/officeDocument/2006/relationships/presProps" Target="presProps.xml"/><Relationship Id="rId17" Type="http://schemas.openxmlformats.org/officeDocument/2006/relationships/viewProps" Target="viewProps.xml"/><Relationship Id="rId18" Type="http://schemas.openxmlformats.org/officeDocument/2006/relationships/theme" Target="theme/theme1.xml"/><Relationship Id="rId19"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7176D95-0883-9945-B22F-A52BA9F750DB}" type="datetimeFigureOut">
              <a:rPr lang="nl-NL" smtClean="0"/>
              <a:pPr/>
              <a:t>16-02-2015</a:t>
            </a:fld>
            <a:endParaRPr lang="nl-NL"/>
          </a:p>
        </p:txBody>
      </p:sp>
      <p:sp>
        <p:nvSpPr>
          <p:cNvPr id="4" name="Tijdelijke aanduiding voor dia-afbeelding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nl-BE" smtClean="0"/>
              <a:t>Klik om de tekststijl van het model te bewerken</a:t>
            </a:r>
          </a:p>
          <a:p>
            <a:pPr lvl="1"/>
            <a:r>
              <a:rPr lang="nl-BE" smtClean="0"/>
              <a:t>Tweede niveau</a:t>
            </a:r>
          </a:p>
          <a:p>
            <a:pPr lvl="2"/>
            <a:r>
              <a:rPr lang="nl-BE" smtClean="0"/>
              <a:t>Derde niveau</a:t>
            </a:r>
          </a:p>
          <a:p>
            <a:pPr lvl="3"/>
            <a:r>
              <a:rPr lang="nl-BE" smtClean="0"/>
              <a:t>Vierde niveau</a:t>
            </a:r>
          </a:p>
          <a:p>
            <a:pPr lvl="4"/>
            <a:r>
              <a:rPr lang="nl-BE" smtClean="0"/>
              <a:t>Vijfde niveau</a:t>
            </a:r>
            <a:endParaRPr lang="nl-NL"/>
          </a:p>
        </p:txBody>
      </p:sp>
      <p:sp>
        <p:nvSpPr>
          <p:cNvPr id="6" name="Tijdelijke aanduiding voor voetteks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AAE5515-3679-3F4D-8E7B-7127C2DE94D6}" type="slidenum">
              <a:rPr lang="nl-NL" smtClean="0"/>
              <a:pPr/>
              <a:t>‹nr.›</a:t>
            </a:fld>
            <a:endParaRPr lang="nl-NL"/>
          </a:p>
        </p:txBody>
      </p:sp>
    </p:spTree>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commons.wikimedia.org/wiki/User:Yann" TargetMode="External"/><Relationship Id="rId4" Type="http://schemas.openxmlformats.org/officeDocument/2006/relationships/hyperlink" Target="http://en.wikipedia.org/wiki/en:Creative_Commons" TargetMode="External"/><Relationship Id="rId5" Type="http://schemas.openxmlformats.org/officeDocument/2006/relationships/hyperlink" Target="http://creativecommons.org/licenses/by-sa/4.0/" TargetMode="External"/><Relationship Id="rId6" Type="http://schemas.openxmlformats.org/officeDocument/2006/relationships/hyperlink" Target="http://creativecommons.org/licenses/by-sa/3.0/deed.en" TargetMode="External"/><Relationship Id="rId7" Type="http://schemas.openxmlformats.org/officeDocument/2006/relationships/hyperlink" Target="http://creativecommons.org/licenses/by-sa/2.5/deed.en" TargetMode="External"/><Relationship Id="rId8" Type="http://schemas.openxmlformats.org/officeDocument/2006/relationships/hyperlink" Target="http://creativecommons.org/licenses/by-sa/2.0/deed.en" TargetMode="External"/><Relationship Id="rId9" Type="http://schemas.openxmlformats.org/officeDocument/2006/relationships/hyperlink" Target="http://creativecommons.org/licenses/by-sa/1.0/deed.en" TargetMode="External"/><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 Id="rId3" Type="http://schemas.openxmlformats.org/officeDocument/2006/relationships/hyperlink" Target="https://www.flickr.com/photos/47847725@N04/" TargetMode="Externa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 Id="rId3" Type="http://schemas.openxmlformats.org/officeDocument/2006/relationships/hyperlink" Target="http://www.flickr.com/photos/barbourians/" TargetMode="Externa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 Id="rId3" Type="http://schemas.openxmlformats.org/officeDocument/2006/relationships/hyperlink" Target="http://www.geograph.org.uk/profile/6597" TargetMode="Externa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www.flickr.com/photos/pagedooley" TargetMode="External"/><Relationship Id="rId4" Type="http://schemas.openxmlformats.org/officeDocument/2006/relationships/hyperlink" Target="http://en.wikipedia.org/wiki/en:Creative_Commons" TargetMode="External"/><Relationship Id="rId5" Type="http://schemas.openxmlformats.org/officeDocument/2006/relationships/hyperlink" Target="http://creativecommons.org/licenses/by/2.0/deed.en" TargetMode="External"/><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r>
              <a:rPr lang="nl-NL" dirty="0" smtClean="0"/>
              <a:t>Bron: http://</a:t>
            </a:r>
            <a:r>
              <a:rPr lang="nl-NL" dirty="0" err="1" smtClean="0"/>
              <a:t>commons.wikimedia.org</a:t>
            </a:r>
            <a:r>
              <a:rPr lang="nl-NL" dirty="0" smtClean="0"/>
              <a:t>/</a:t>
            </a:r>
            <a:r>
              <a:rPr lang="nl-NL" dirty="0" err="1" smtClean="0"/>
              <a:t>wiki</a:t>
            </a:r>
            <a:r>
              <a:rPr lang="nl-NL" dirty="0" smtClean="0"/>
              <a:t>/File:</a:t>
            </a:r>
            <a:r>
              <a:rPr lang="nl-NL" dirty="0" err="1" smtClean="0"/>
              <a:t>Cow</a:t>
            </a:r>
            <a:r>
              <a:rPr lang="nl-NL" dirty="0" smtClean="0"/>
              <a:t>_</a:t>
            </a:r>
            <a:r>
              <a:rPr lang="nl-NL" dirty="0" err="1" smtClean="0"/>
              <a:t>milking</a:t>
            </a:r>
            <a:r>
              <a:rPr lang="nl-NL" dirty="0" smtClean="0"/>
              <a:t>,_</a:t>
            </a:r>
            <a:r>
              <a:rPr lang="nl-NL" dirty="0" err="1" smtClean="0"/>
              <a:t>near</a:t>
            </a:r>
            <a:r>
              <a:rPr lang="nl-NL" dirty="0" smtClean="0"/>
              <a:t>_</a:t>
            </a:r>
            <a:r>
              <a:rPr lang="nl-NL" dirty="0" err="1" smtClean="0"/>
              <a:t>Mehsana</a:t>
            </a:r>
            <a:r>
              <a:rPr lang="nl-NL" dirty="0" smtClean="0"/>
              <a:t>,_</a:t>
            </a:r>
            <a:r>
              <a:rPr lang="nl-NL" dirty="0" err="1" smtClean="0"/>
              <a:t>Gujarat</a:t>
            </a:r>
            <a:r>
              <a:rPr lang="nl-NL" dirty="0" smtClean="0"/>
              <a:t>,_</a:t>
            </a:r>
            <a:r>
              <a:rPr lang="nl-NL" dirty="0" err="1" smtClean="0"/>
              <a:t>India.jpg</a:t>
            </a:r>
            <a:endParaRPr lang="nl-NL" dirty="0" smtClean="0"/>
          </a:p>
          <a:p>
            <a:r>
              <a:rPr lang="nl-NL" dirty="0" smtClean="0"/>
              <a:t>Auteur: </a:t>
            </a:r>
            <a:r>
              <a:rPr lang="nl-NL" dirty="0" smtClean="0">
                <a:hlinkClick r:id="rId3" tooltip="User:Yann"/>
              </a:rPr>
              <a:t>Yann Forget</a:t>
            </a:r>
            <a:endParaRPr lang="nl-NL" dirty="0" smtClean="0"/>
          </a:p>
          <a:p>
            <a:r>
              <a:rPr lang="nl-NL" dirty="0" smtClean="0"/>
              <a:t>Licentie:</a:t>
            </a:r>
            <a:r>
              <a:rPr lang="nl-NL" baseline="0" dirty="0" smtClean="0"/>
              <a:t> </a:t>
            </a:r>
            <a:r>
              <a:rPr lang="nl-NL" dirty="0" smtClean="0">
                <a:hlinkClick r:id="rId4" tooltip="w:en:Creative Commons"/>
              </a:rPr>
              <a:t>Creative Commons</a:t>
            </a:r>
            <a:r>
              <a:rPr lang="nl-NL" dirty="0" smtClean="0"/>
              <a:t> </a:t>
            </a:r>
            <a:r>
              <a:rPr lang="nl-NL" dirty="0" err="1" smtClean="0"/>
              <a:t>Attribution-Share</a:t>
            </a:r>
            <a:r>
              <a:rPr lang="nl-NL" dirty="0" smtClean="0"/>
              <a:t> </a:t>
            </a:r>
            <a:r>
              <a:rPr lang="nl-NL" dirty="0" err="1" smtClean="0"/>
              <a:t>Alike</a:t>
            </a:r>
            <a:r>
              <a:rPr lang="nl-NL" dirty="0" smtClean="0"/>
              <a:t> </a:t>
            </a:r>
            <a:r>
              <a:rPr lang="nl-NL" dirty="0" smtClean="0">
                <a:hlinkClick r:id="rId5"/>
              </a:rPr>
              <a:t>4.0 International</a:t>
            </a:r>
            <a:r>
              <a:rPr lang="nl-NL" dirty="0" smtClean="0"/>
              <a:t>, </a:t>
            </a:r>
            <a:r>
              <a:rPr lang="nl-NL" dirty="0" smtClean="0">
                <a:hlinkClick r:id="rId6"/>
              </a:rPr>
              <a:t>3.0 Unported</a:t>
            </a:r>
            <a:r>
              <a:rPr lang="nl-NL" dirty="0" smtClean="0"/>
              <a:t>, </a:t>
            </a:r>
            <a:r>
              <a:rPr lang="nl-NL" dirty="0" smtClean="0">
                <a:hlinkClick r:id="rId7"/>
              </a:rPr>
              <a:t>2.5 Generic</a:t>
            </a:r>
            <a:r>
              <a:rPr lang="nl-NL" dirty="0" smtClean="0"/>
              <a:t>, </a:t>
            </a:r>
            <a:r>
              <a:rPr lang="nl-NL" dirty="0" smtClean="0">
                <a:hlinkClick r:id="rId8"/>
              </a:rPr>
              <a:t>2.0 Generic</a:t>
            </a:r>
            <a:r>
              <a:rPr lang="nl-NL" dirty="0" smtClean="0"/>
              <a:t> and </a:t>
            </a:r>
            <a:r>
              <a:rPr lang="nl-NL" dirty="0" smtClean="0">
                <a:hlinkClick r:id="rId9"/>
              </a:rPr>
              <a:t>1.0 Generic</a:t>
            </a:r>
            <a:r>
              <a:rPr lang="nl-NL" dirty="0" smtClean="0"/>
              <a:t> </a:t>
            </a:r>
          </a:p>
          <a:p>
            <a:endParaRPr lang="nl-NL" dirty="0" smtClean="0"/>
          </a:p>
          <a:p>
            <a:endParaRPr lang="nl-NL" dirty="0"/>
          </a:p>
        </p:txBody>
      </p:sp>
      <p:sp>
        <p:nvSpPr>
          <p:cNvPr id="4" name="Tijdelijke aanduiding voor dianummer 3"/>
          <p:cNvSpPr>
            <a:spLocks noGrp="1"/>
          </p:cNvSpPr>
          <p:nvPr>
            <p:ph type="sldNum" sz="quarter" idx="10"/>
          </p:nvPr>
        </p:nvSpPr>
        <p:spPr/>
        <p:txBody>
          <a:bodyPr/>
          <a:lstStyle/>
          <a:p>
            <a:fld id="{292A07D0-FAD8-8A49-9688-B0132534E48C}" type="slidenum">
              <a:rPr lang="nl-NL" smtClean="0"/>
              <a:pPr/>
              <a:t>1</a:t>
            </a:fld>
            <a:endParaRPr lang="nl-NL"/>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r>
              <a:rPr lang="nl-NL" dirty="0" smtClean="0"/>
              <a:t>Bron:  http://</a:t>
            </a:r>
            <a:r>
              <a:rPr lang="nl-NL" dirty="0" err="1" smtClean="0"/>
              <a:t>pixabay.com</a:t>
            </a:r>
            <a:r>
              <a:rPr lang="nl-NL" dirty="0" smtClean="0"/>
              <a:t>/en/horse-mare-pasture-173287/</a:t>
            </a:r>
          </a:p>
          <a:p>
            <a:r>
              <a:rPr lang="nl-NL" dirty="0" smtClean="0"/>
              <a:t>Auteur: http://</a:t>
            </a:r>
            <a:r>
              <a:rPr lang="nl-NL" dirty="0" err="1" smtClean="0"/>
              <a:t>pixabay.com</a:t>
            </a:r>
            <a:r>
              <a:rPr lang="nl-NL" dirty="0" smtClean="0"/>
              <a:t>/en/</a:t>
            </a:r>
            <a:r>
              <a:rPr lang="nl-NL" dirty="0" err="1" smtClean="0"/>
              <a:t>users</a:t>
            </a:r>
            <a:r>
              <a:rPr lang="nl-NL" dirty="0" smtClean="0"/>
              <a:t>/Kaishana-48707/</a:t>
            </a:r>
          </a:p>
          <a:p>
            <a:r>
              <a:rPr lang="nl-NL" dirty="0" smtClean="0"/>
              <a:t>Licentie:</a:t>
            </a:r>
            <a:r>
              <a:rPr lang="nl-NL" baseline="0" dirty="0" smtClean="0"/>
              <a:t> </a:t>
            </a:r>
            <a:r>
              <a:rPr lang="nl-NL" dirty="0" smtClean="0"/>
              <a:t>CC0 Public Domain</a:t>
            </a:r>
          </a:p>
          <a:p>
            <a:endParaRPr lang="nl-NL" dirty="0" smtClean="0"/>
          </a:p>
          <a:p>
            <a:endParaRPr lang="nl-NL" dirty="0"/>
          </a:p>
        </p:txBody>
      </p:sp>
      <p:sp>
        <p:nvSpPr>
          <p:cNvPr id="4" name="Tijdelijke aanduiding voor dianummer 3"/>
          <p:cNvSpPr>
            <a:spLocks noGrp="1"/>
          </p:cNvSpPr>
          <p:nvPr>
            <p:ph type="sldNum" sz="quarter" idx="10"/>
          </p:nvPr>
        </p:nvSpPr>
        <p:spPr/>
        <p:txBody>
          <a:bodyPr/>
          <a:lstStyle/>
          <a:p>
            <a:fld id="{292A07D0-FAD8-8A49-9688-B0132534E48C}" type="slidenum">
              <a:rPr lang="nl-NL" smtClean="0"/>
              <a:pPr/>
              <a:t>3</a:t>
            </a:fld>
            <a:endParaRPr lang="nl-NL"/>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r>
              <a:rPr lang="nl-NL" dirty="0" smtClean="0"/>
              <a:t>Bron:</a:t>
            </a:r>
            <a:r>
              <a:rPr lang="nl-NL" dirty="0" err="1" smtClean="0"/>
              <a:t>https</a:t>
            </a:r>
            <a:r>
              <a:rPr lang="nl-NL" dirty="0" smtClean="0"/>
              <a:t>://</a:t>
            </a:r>
            <a:r>
              <a:rPr lang="nl-NL" dirty="0" err="1" smtClean="0"/>
              <a:t>www.flickr.com</a:t>
            </a:r>
            <a:r>
              <a:rPr lang="nl-NL" dirty="0" smtClean="0"/>
              <a:t>/</a:t>
            </a:r>
            <a:r>
              <a:rPr lang="nl-NL" dirty="0" err="1" smtClean="0"/>
              <a:t>photos</a:t>
            </a:r>
            <a:r>
              <a:rPr lang="nl-NL" dirty="0" smtClean="0"/>
              <a:t>/47847725@N04/4491663332/in/photolist-7QUX2f-6pZz2-6mR64T-35sbsZ-ptzEre-8fUXXK-ndVae-2hGy6k-6BrL9E-6BnAfg-6BrLdS-6BnAag-dmgDm6-2F7RQ4-dL2wVT-cfyhz-fb2Vhd-faY9P9-rJ6Sn-fapgJA-fa9ZzM-fbgVsf-fb5UB2-fbbmys-fbo3AW-fb8HQp-fbbfP7-fb2U5p-fb5Sra-faHSgM-fbk93E-dmYVmz-erJ9zw-faW5gV-97v83C-9Zmmtn-97tJNQ-fbbeCE-fbbfxy-8JSAjr-brpsu9-faW1qt-fb8G2v-fb8L4n-faNp6B-52vmZ7-oVmqLD-o5o7Z-e9K6c-52voU3</a:t>
            </a:r>
          </a:p>
          <a:p>
            <a:pPr marL="0" marR="0" indent="0" algn="l" defTabSz="457200" rtl="0" eaLnBrk="1" fontAlgn="auto" latinLnBrk="0" hangingPunct="1">
              <a:lnSpc>
                <a:spcPct val="100000"/>
              </a:lnSpc>
              <a:spcBef>
                <a:spcPts val="0"/>
              </a:spcBef>
              <a:spcAft>
                <a:spcPts val="0"/>
              </a:spcAft>
              <a:buClrTx/>
              <a:buSzTx/>
              <a:buFontTx/>
              <a:buNone/>
              <a:tabLst/>
              <a:defRPr/>
            </a:pPr>
            <a:r>
              <a:rPr lang="nl-NL" dirty="0" smtClean="0"/>
              <a:t>Auteur:</a:t>
            </a:r>
            <a:r>
              <a:rPr lang="nl-NL" dirty="0" smtClean="0">
                <a:hlinkClick r:id="rId3" tooltip="Go to LaggedOnUser's photostream"/>
              </a:rPr>
              <a:t>LaggedOnUser</a:t>
            </a:r>
            <a:r>
              <a:rPr lang="nl-NL" dirty="0" smtClean="0"/>
              <a:t> </a:t>
            </a:r>
          </a:p>
          <a:p>
            <a:r>
              <a:rPr lang="nl-NL" dirty="0" smtClean="0"/>
              <a:t>Licentie:  </a:t>
            </a:r>
            <a:r>
              <a:rPr lang="nl-NL" dirty="0" err="1" smtClean="0"/>
              <a:t>https</a:t>
            </a:r>
            <a:r>
              <a:rPr lang="nl-NL" dirty="0" smtClean="0"/>
              <a:t>://</a:t>
            </a:r>
            <a:r>
              <a:rPr lang="nl-NL" dirty="0" err="1" smtClean="0"/>
              <a:t>creativecommons.org</a:t>
            </a:r>
            <a:r>
              <a:rPr lang="nl-NL" dirty="0" smtClean="0"/>
              <a:t>/</a:t>
            </a:r>
            <a:r>
              <a:rPr lang="nl-NL" dirty="0" err="1" smtClean="0"/>
              <a:t>licenses</a:t>
            </a:r>
            <a:r>
              <a:rPr lang="nl-NL" dirty="0" smtClean="0"/>
              <a:t>/</a:t>
            </a:r>
            <a:r>
              <a:rPr lang="nl-NL" dirty="0" err="1" smtClean="0"/>
              <a:t>by-sa</a:t>
            </a:r>
            <a:r>
              <a:rPr lang="nl-NL" dirty="0" smtClean="0"/>
              <a:t>/2.0/</a:t>
            </a:r>
          </a:p>
          <a:p>
            <a:endParaRPr lang="nl-NL" dirty="0" smtClean="0"/>
          </a:p>
          <a:p>
            <a:endParaRPr lang="nl-NL" dirty="0"/>
          </a:p>
        </p:txBody>
      </p:sp>
      <p:sp>
        <p:nvSpPr>
          <p:cNvPr id="4" name="Tijdelijke aanduiding voor dianummer 3"/>
          <p:cNvSpPr>
            <a:spLocks noGrp="1"/>
          </p:cNvSpPr>
          <p:nvPr>
            <p:ph type="sldNum" sz="quarter" idx="10"/>
          </p:nvPr>
        </p:nvSpPr>
        <p:spPr/>
        <p:txBody>
          <a:bodyPr/>
          <a:lstStyle/>
          <a:p>
            <a:fld id="{292A07D0-FAD8-8A49-9688-B0132534E48C}" type="slidenum">
              <a:rPr lang="nl-NL" smtClean="0"/>
              <a:pPr/>
              <a:t>5</a:t>
            </a:fld>
            <a:endParaRPr lang="nl-NL"/>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r>
              <a:rPr lang="nl-NL" dirty="0" smtClean="0"/>
              <a:t>Bron:</a:t>
            </a:r>
            <a:r>
              <a:rPr lang="nl-NL" baseline="0" dirty="0" smtClean="0"/>
              <a:t> http://</a:t>
            </a:r>
            <a:r>
              <a:rPr lang="nl-NL" baseline="0" dirty="0" err="1" smtClean="0"/>
              <a:t>www.flickr.com</a:t>
            </a:r>
            <a:r>
              <a:rPr lang="nl-NL" baseline="0" dirty="0" smtClean="0"/>
              <a:t>/</a:t>
            </a:r>
            <a:r>
              <a:rPr lang="nl-NL" baseline="0" dirty="0" err="1" smtClean="0"/>
              <a:t>photos</a:t>
            </a:r>
            <a:r>
              <a:rPr lang="nl-NL" baseline="0" dirty="0" smtClean="0"/>
              <a:t>/</a:t>
            </a:r>
            <a:r>
              <a:rPr lang="nl-NL" baseline="0" dirty="0" err="1" smtClean="0"/>
              <a:t>barbourians</a:t>
            </a:r>
            <a:r>
              <a:rPr lang="nl-NL" baseline="0" dirty="0" smtClean="0"/>
              <a:t>/7442875160/in/photolist-ckGFtN-NHUNL-bZwPf9-5MGN3p-5zwJu7-c75oGh-6AhRwd-5zwJp5-5zwJhb-5zsrMB-5zsrFa-5zwHZW-5zsrue-5zwHP5-5zwHHo-5zsrcr-5zsr64-5zsqZB-5Hj986-bGJvaz-mSQBks-c75ozd-52b4Eb-7T57Q-apswKa-7SY4KD-73wrbP-4aZk5r-dVkEeH-6vG7d2-djzbT-5KgW9z-8RmvEc-amjPWV-2moFcA-PgNnq-6MiZ3a-9Qxbj-2BXuvJ-NEyPL-8BGjHM-HWQiY-9yJuqg-9yJuDz-2moEDu-HV8Jf-9BTPeg-8DZSFw-c75oKs-gkgKu5</a:t>
            </a:r>
            <a:endParaRPr lang="nl-NL"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nl-NL" dirty="0" smtClean="0"/>
              <a:t>Auteur:</a:t>
            </a:r>
            <a:r>
              <a:rPr lang="nl-NL" baseline="0" dirty="0" smtClean="0"/>
              <a:t>  </a:t>
            </a:r>
            <a:r>
              <a:rPr lang="nl-NL" dirty="0" smtClean="0">
                <a:hlinkClick r:id="rId3" tooltip="Go to Ian Barbour's photostream"/>
              </a:rPr>
              <a:t>Ian Barbour</a:t>
            </a:r>
            <a:r>
              <a:rPr lang="nl-NL" dirty="0" smtClean="0"/>
              <a:t> </a:t>
            </a:r>
          </a:p>
          <a:p>
            <a:r>
              <a:rPr lang="nl-NL" dirty="0" smtClean="0"/>
              <a:t>Licentie: </a:t>
            </a:r>
            <a:r>
              <a:rPr lang="nl-NL" dirty="0" err="1" smtClean="0"/>
              <a:t>https</a:t>
            </a:r>
            <a:r>
              <a:rPr lang="nl-NL" dirty="0" smtClean="0"/>
              <a:t>://</a:t>
            </a:r>
            <a:r>
              <a:rPr lang="nl-NL" dirty="0" err="1" smtClean="0"/>
              <a:t>creativecommons.org</a:t>
            </a:r>
            <a:r>
              <a:rPr lang="nl-NL" dirty="0" smtClean="0"/>
              <a:t>/</a:t>
            </a:r>
            <a:r>
              <a:rPr lang="nl-NL" dirty="0" err="1" smtClean="0"/>
              <a:t>licenses</a:t>
            </a:r>
            <a:r>
              <a:rPr lang="nl-NL" dirty="0" smtClean="0"/>
              <a:t>/</a:t>
            </a:r>
            <a:r>
              <a:rPr lang="nl-NL" dirty="0" err="1" smtClean="0"/>
              <a:t>by-sa</a:t>
            </a:r>
            <a:r>
              <a:rPr lang="nl-NL" dirty="0" smtClean="0"/>
              <a:t>/2.0/</a:t>
            </a:r>
          </a:p>
          <a:p>
            <a:endParaRPr lang="nl-NL" dirty="0" smtClean="0"/>
          </a:p>
          <a:p>
            <a:endParaRPr lang="nl-NL" dirty="0"/>
          </a:p>
        </p:txBody>
      </p:sp>
      <p:sp>
        <p:nvSpPr>
          <p:cNvPr id="4" name="Tijdelijke aanduiding voor dianummer 3"/>
          <p:cNvSpPr>
            <a:spLocks noGrp="1"/>
          </p:cNvSpPr>
          <p:nvPr>
            <p:ph type="sldNum" sz="quarter" idx="10"/>
          </p:nvPr>
        </p:nvSpPr>
        <p:spPr/>
        <p:txBody>
          <a:bodyPr/>
          <a:lstStyle/>
          <a:p>
            <a:fld id="{292A07D0-FAD8-8A49-9688-B0132534E48C}" type="slidenum">
              <a:rPr lang="nl-NL" smtClean="0"/>
              <a:pPr/>
              <a:t>7</a:t>
            </a:fld>
            <a:endParaRPr lang="nl-NL"/>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r>
              <a:rPr lang="nl-NL" dirty="0" smtClean="0"/>
              <a:t>Bron:</a:t>
            </a:r>
            <a:r>
              <a:rPr lang="nl-NL" baseline="0" dirty="0" smtClean="0"/>
              <a:t> http://</a:t>
            </a:r>
            <a:r>
              <a:rPr lang="nl-NL" baseline="0" dirty="0" err="1" smtClean="0"/>
              <a:t>www.geograph.org.uk</a:t>
            </a:r>
            <a:r>
              <a:rPr lang="nl-NL" baseline="0" dirty="0" smtClean="0"/>
              <a:t>/</a:t>
            </a:r>
            <a:r>
              <a:rPr lang="nl-NL" baseline="0" dirty="0" err="1" smtClean="0"/>
              <a:t>photo</a:t>
            </a:r>
            <a:r>
              <a:rPr lang="nl-NL" baseline="0" dirty="0" smtClean="0"/>
              <a:t>/3640372</a:t>
            </a:r>
            <a:endParaRPr lang="nl-NL"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nl-NL" dirty="0" smtClean="0"/>
              <a:t>Auteur:</a:t>
            </a:r>
            <a:r>
              <a:rPr lang="nl-NL" baseline="0" dirty="0" smtClean="0"/>
              <a:t> </a:t>
            </a:r>
            <a:r>
              <a:rPr lang="nl-NL" dirty="0" smtClean="0">
                <a:hlinkClick r:id="rId3" tooltip="View profile"/>
              </a:rPr>
              <a:t>Stephen Craven</a:t>
            </a:r>
            <a:r>
              <a:rPr lang="nl-NL" dirty="0" smtClean="0"/>
              <a:t> </a:t>
            </a:r>
          </a:p>
          <a:p>
            <a:r>
              <a:rPr lang="nl-NL" dirty="0" smtClean="0"/>
              <a:t>Licentie: http://</a:t>
            </a:r>
            <a:r>
              <a:rPr lang="nl-NL" dirty="0" err="1" smtClean="0"/>
              <a:t>creativecommons.org</a:t>
            </a:r>
            <a:r>
              <a:rPr lang="nl-NL" dirty="0" smtClean="0"/>
              <a:t>/</a:t>
            </a:r>
            <a:r>
              <a:rPr lang="nl-NL" dirty="0" err="1" smtClean="0"/>
              <a:t>licenses</a:t>
            </a:r>
            <a:r>
              <a:rPr lang="nl-NL" dirty="0" smtClean="0"/>
              <a:t>/</a:t>
            </a:r>
            <a:r>
              <a:rPr lang="nl-NL" dirty="0" err="1" smtClean="0"/>
              <a:t>by-sa</a:t>
            </a:r>
            <a:r>
              <a:rPr lang="nl-NL" dirty="0" smtClean="0"/>
              <a:t>/2.0/</a:t>
            </a:r>
          </a:p>
          <a:p>
            <a:endParaRPr lang="nl-NL" dirty="0" smtClean="0"/>
          </a:p>
          <a:p>
            <a:endParaRPr lang="nl-NL" dirty="0"/>
          </a:p>
        </p:txBody>
      </p:sp>
      <p:sp>
        <p:nvSpPr>
          <p:cNvPr id="4" name="Tijdelijke aanduiding voor dianummer 3"/>
          <p:cNvSpPr>
            <a:spLocks noGrp="1"/>
          </p:cNvSpPr>
          <p:nvPr>
            <p:ph type="sldNum" sz="quarter" idx="10"/>
          </p:nvPr>
        </p:nvSpPr>
        <p:spPr/>
        <p:txBody>
          <a:bodyPr/>
          <a:lstStyle/>
          <a:p>
            <a:fld id="{292A07D0-FAD8-8A49-9688-B0132534E48C}" type="slidenum">
              <a:rPr lang="nl-NL" smtClean="0"/>
              <a:pPr/>
              <a:t>9</a:t>
            </a:fld>
            <a:endParaRPr lang="nl-NL"/>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r>
              <a:rPr lang="nl-NL" dirty="0" smtClean="0"/>
              <a:t>Bron:</a:t>
            </a:r>
            <a:r>
              <a:rPr lang="nl-NL" baseline="0" dirty="0" smtClean="0"/>
              <a:t> http://</a:t>
            </a:r>
            <a:r>
              <a:rPr lang="nl-NL" baseline="0" dirty="0" err="1" smtClean="0"/>
              <a:t>commons.wikimedia.org</a:t>
            </a:r>
            <a:r>
              <a:rPr lang="nl-NL" baseline="0" dirty="0" smtClean="0"/>
              <a:t>/</a:t>
            </a:r>
            <a:r>
              <a:rPr lang="nl-NL" baseline="0" dirty="0" err="1" smtClean="0"/>
              <a:t>wiki</a:t>
            </a:r>
            <a:r>
              <a:rPr lang="nl-NL" baseline="0" dirty="0" smtClean="0"/>
              <a:t>/File:</a:t>
            </a:r>
            <a:r>
              <a:rPr lang="nl-NL" baseline="0" dirty="0" err="1" smtClean="0"/>
              <a:t>Bales</a:t>
            </a:r>
            <a:r>
              <a:rPr lang="nl-NL" baseline="0" dirty="0" smtClean="0"/>
              <a:t>_of_</a:t>
            </a:r>
            <a:r>
              <a:rPr lang="nl-NL" baseline="0" dirty="0" err="1" smtClean="0"/>
              <a:t>hay</a:t>
            </a:r>
            <a:r>
              <a:rPr lang="nl-NL" baseline="0" dirty="0" smtClean="0"/>
              <a:t>_in_</a:t>
            </a:r>
            <a:r>
              <a:rPr lang="nl-NL" baseline="0" dirty="0" err="1" smtClean="0"/>
              <a:t>Indiana.jpg</a:t>
            </a:r>
            <a:endParaRPr lang="nl-NL"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nl-NL" dirty="0" smtClean="0"/>
              <a:t>Auteur:</a:t>
            </a:r>
            <a:r>
              <a:rPr lang="nl-NL" baseline="0" dirty="0" smtClean="0"/>
              <a:t> </a:t>
            </a:r>
            <a:r>
              <a:rPr lang="nl-NL" dirty="0" smtClean="0">
                <a:hlinkClick r:id="rId3"/>
              </a:rPr>
              <a:t>pagedooley</a:t>
            </a:r>
            <a:endParaRPr lang="nl-NL" dirty="0" smtClean="0"/>
          </a:p>
          <a:p>
            <a:r>
              <a:rPr lang="nl-NL" dirty="0" smtClean="0"/>
              <a:t>Licentie: </a:t>
            </a:r>
            <a:r>
              <a:rPr lang="nl-NL" dirty="0" smtClean="0">
                <a:hlinkClick r:id="rId4" tooltip="w:en:Creative Commons"/>
              </a:rPr>
              <a:t>Creative Commons</a:t>
            </a:r>
            <a:r>
              <a:rPr lang="nl-NL" dirty="0" smtClean="0"/>
              <a:t> </a:t>
            </a:r>
            <a:r>
              <a:rPr lang="nl-NL" dirty="0" smtClean="0">
                <a:hlinkClick r:id="rId5"/>
              </a:rPr>
              <a:t>Attribution 2.0 Generic</a:t>
            </a:r>
            <a:endParaRPr lang="nl-NL" dirty="0" smtClean="0"/>
          </a:p>
          <a:p>
            <a:endParaRPr lang="nl-NL" dirty="0" smtClean="0"/>
          </a:p>
          <a:p>
            <a:endParaRPr lang="nl-NL" dirty="0"/>
          </a:p>
        </p:txBody>
      </p:sp>
      <p:sp>
        <p:nvSpPr>
          <p:cNvPr id="4" name="Tijdelijke aanduiding voor dianummer 3"/>
          <p:cNvSpPr>
            <a:spLocks noGrp="1"/>
          </p:cNvSpPr>
          <p:nvPr>
            <p:ph type="sldNum" sz="quarter" idx="10"/>
          </p:nvPr>
        </p:nvSpPr>
        <p:spPr/>
        <p:txBody>
          <a:bodyPr/>
          <a:lstStyle/>
          <a:p>
            <a:fld id="{292A07D0-FAD8-8A49-9688-B0132534E48C}" type="slidenum">
              <a:rPr lang="nl-NL" smtClean="0"/>
              <a:pPr/>
              <a:t>11</a:t>
            </a:fld>
            <a:endParaRPr lang="nl-NL"/>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nl-NL" smtClean="0"/>
              <a:t>Klik om de stijl te bewerken</a:t>
            </a:r>
            <a:endParaRPr lang="nl-BE"/>
          </a:p>
        </p:txBody>
      </p:sp>
      <p:sp>
        <p:nvSpPr>
          <p:cNvPr id="3" name="Ond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smtClean="0"/>
              <a:t>Klik om de ondertitelstijl van het model te bewerken</a:t>
            </a:r>
            <a:endParaRPr lang="nl-BE"/>
          </a:p>
        </p:txBody>
      </p:sp>
      <p:sp>
        <p:nvSpPr>
          <p:cNvPr id="4" name="Tijdelijke aanduiding voor datum 3"/>
          <p:cNvSpPr>
            <a:spLocks noGrp="1"/>
          </p:cNvSpPr>
          <p:nvPr>
            <p:ph type="dt" sz="half" idx="10"/>
          </p:nvPr>
        </p:nvSpPr>
        <p:spPr/>
        <p:txBody>
          <a:bodyPr/>
          <a:lstStyle/>
          <a:p>
            <a:fld id="{98A2A701-9104-41B7-AA44-C65E1FE89ECE}" type="datetimeFigureOut">
              <a:rPr lang="nl-BE" smtClean="0"/>
              <a:pPr/>
              <a:t>16-02-2015</a:t>
            </a:fld>
            <a:endParaRPr lang="nl-BE"/>
          </a:p>
        </p:txBody>
      </p:sp>
      <p:sp>
        <p:nvSpPr>
          <p:cNvPr id="5" name="Tijdelijke aanduiding voor voettekst 4"/>
          <p:cNvSpPr>
            <a:spLocks noGrp="1"/>
          </p:cNvSpPr>
          <p:nvPr>
            <p:ph type="ftr" sz="quarter" idx="11"/>
          </p:nvPr>
        </p:nvSpPr>
        <p:spPr/>
        <p:txBody>
          <a:bodyPr/>
          <a:lstStyle/>
          <a:p>
            <a:endParaRPr lang="nl-BE"/>
          </a:p>
        </p:txBody>
      </p:sp>
      <p:sp>
        <p:nvSpPr>
          <p:cNvPr id="6" name="Tijdelijke aanduiding voor dianummer 5"/>
          <p:cNvSpPr>
            <a:spLocks noGrp="1"/>
          </p:cNvSpPr>
          <p:nvPr>
            <p:ph type="sldNum" sz="quarter" idx="12"/>
          </p:nvPr>
        </p:nvSpPr>
        <p:spPr/>
        <p:txBody>
          <a:bodyPr/>
          <a:lstStyle/>
          <a:p>
            <a:fld id="{5B46CB88-5B36-4627-BF6A-A9FA7FF9576F}" type="slidenum">
              <a:rPr lang="nl-BE" smtClean="0"/>
              <a:pPr/>
              <a:t>‹nr.›</a:t>
            </a:fld>
            <a:endParaRPr lang="nl-BE"/>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445558068"/>
      </p:ext>
    </p:extLst>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BE"/>
          </a:p>
        </p:txBody>
      </p:sp>
      <p:sp>
        <p:nvSpPr>
          <p:cNvPr id="3" name="Tijdelijke aanduiding voor verticale tekst 2"/>
          <p:cNvSpPr>
            <a:spLocks noGrp="1"/>
          </p:cNvSpPr>
          <p:nvPr>
            <p:ph type="body" orient="vert" idx="1"/>
          </p:nvPr>
        </p:nvSpPr>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datum 3"/>
          <p:cNvSpPr>
            <a:spLocks noGrp="1"/>
          </p:cNvSpPr>
          <p:nvPr>
            <p:ph type="dt" sz="half" idx="10"/>
          </p:nvPr>
        </p:nvSpPr>
        <p:spPr/>
        <p:txBody>
          <a:bodyPr/>
          <a:lstStyle/>
          <a:p>
            <a:fld id="{98A2A701-9104-41B7-AA44-C65E1FE89ECE}" type="datetimeFigureOut">
              <a:rPr lang="nl-BE" smtClean="0"/>
              <a:pPr/>
              <a:t>16-02-2015</a:t>
            </a:fld>
            <a:endParaRPr lang="nl-BE"/>
          </a:p>
        </p:txBody>
      </p:sp>
      <p:sp>
        <p:nvSpPr>
          <p:cNvPr id="5" name="Tijdelijke aanduiding voor voettekst 4"/>
          <p:cNvSpPr>
            <a:spLocks noGrp="1"/>
          </p:cNvSpPr>
          <p:nvPr>
            <p:ph type="ftr" sz="quarter" idx="11"/>
          </p:nvPr>
        </p:nvSpPr>
        <p:spPr/>
        <p:txBody>
          <a:bodyPr/>
          <a:lstStyle/>
          <a:p>
            <a:endParaRPr lang="nl-BE"/>
          </a:p>
        </p:txBody>
      </p:sp>
      <p:sp>
        <p:nvSpPr>
          <p:cNvPr id="6" name="Tijdelijke aanduiding voor dianummer 5"/>
          <p:cNvSpPr>
            <a:spLocks noGrp="1"/>
          </p:cNvSpPr>
          <p:nvPr>
            <p:ph type="sldNum" sz="quarter" idx="12"/>
          </p:nvPr>
        </p:nvSpPr>
        <p:spPr/>
        <p:txBody>
          <a:bodyPr/>
          <a:lstStyle/>
          <a:p>
            <a:fld id="{5B46CB88-5B36-4627-BF6A-A9FA7FF9576F}" type="slidenum">
              <a:rPr lang="nl-BE" smtClean="0"/>
              <a:pPr/>
              <a:t>‹nr.›</a:t>
            </a:fld>
            <a:endParaRPr lang="nl-BE"/>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125047931"/>
      </p:ext>
    </p:extLst>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629400" y="274638"/>
            <a:ext cx="2057400" cy="5851525"/>
          </a:xfrm>
        </p:spPr>
        <p:txBody>
          <a:bodyPr vert="eaVert"/>
          <a:lstStyle/>
          <a:p>
            <a:r>
              <a:rPr lang="nl-NL" smtClean="0"/>
              <a:t>Klik om de stijl te bewerken</a:t>
            </a:r>
            <a:endParaRPr lang="nl-BE"/>
          </a:p>
        </p:txBody>
      </p:sp>
      <p:sp>
        <p:nvSpPr>
          <p:cNvPr id="3" name="Tijdelijke aanduiding voor verticale tekst 2"/>
          <p:cNvSpPr>
            <a:spLocks noGrp="1"/>
          </p:cNvSpPr>
          <p:nvPr>
            <p:ph type="body" orient="vert" idx="1"/>
          </p:nvPr>
        </p:nvSpPr>
        <p:spPr>
          <a:xfrm>
            <a:off x="457200" y="274638"/>
            <a:ext cx="6019800" cy="5851525"/>
          </a:xfrm>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datum 3"/>
          <p:cNvSpPr>
            <a:spLocks noGrp="1"/>
          </p:cNvSpPr>
          <p:nvPr>
            <p:ph type="dt" sz="half" idx="10"/>
          </p:nvPr>
        </p:nvSpPr>
        <p:spPr/>
        <p:txBody>
          <a:bodyPr/>
          <a:lstStyle/>
          <a:p>
            <a:fld id="{98A2A701-9104-41B7-AA44-C65E1FE89ECE}" type="datetimeFigureOut">
              <a:rPr lang="nl-BE" smtClean="0"/>
              <a:pPr/>
              <a:t>16-02-2015</a:t>
            </a:fld>
            <a:endParaRPr lang="nl-BE"/>
          </a:p>
        </p:txBody>
      </p:sp>
      <p:sp>
        <p:nvSpPr>
          <p:cNvPr id="5" name="Tijdelijke aanduiding voor voettekst 4"/>
          <p:cNvSpPr>
            <a:spLocks noGrp="1"/>
          </p:cNvSpPr>
          <p:nvPr>
            <p:ph type="ftr" sz="quarter" idx="11"/>
          </p:nvPr>
        </p:nvSpPr>
        <p:spPr/>
        <p:txBody>
          <a:bodyPr/>
          <a:lstStyle/>
          <a:p>
            <a:endParaRPr lang="nl-BE"/>
          </a:p>
        </p:txBody>
      </p:sp>
      <p:sp>
        <p:nvSpPr>
          <p:cNvPr id="6" name="Tijdelijke aanduiding voor dianummer 5"/>
          <p:cNvSpPr>
            <a:spLocks noGrp="1"/>
          </p:cNvSpPr>
          <p:nvPr>
            <p:ph type="sldNum" sz="quarter" idx="12"/>
          </p:nvPr>
        </p:nvSpPr>
        <p:spPr/>
        <p:txBody>
          <a:bodyPr/>
          <a:lstStyle/>
          <a:p>
            <a:fld id="{5B46CB88-5B36-4627-BF6A-A9FA7FF9576F}" type="slidenum">
              <a:rPr lang="nl-BE" smtClean="0"/>
              <a:pPr/>
              <a:t>‹nr.›</a:t>
            </a:fld>
            <a:endParaRPr lang="nl-BE"/>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204949005"/>
      </p:ext>
    </p:extLst>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BE"/>
          </a:p>
        </p:txBody>
      </p:sp>
      <p:sp>
        <p:nvSpPr>
          <p:cNvPr id="3" name="Tijdelijke aanduiding voor inhoud 2"/>
          <p:cNvSpPr>
            <a:spLocks noGrp="1"/>
          </p:cNvSpPr>
          <p:nvPr>
            <p:ph idx="1"/>
          </p:nvPr>
        </p:nvSpPr>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datum 3"/>
          <p:cNvSpPr>
            <a:spLocks noGrp="1"/>
          </p:cNvSpPr>
          <p:nvPr>
            <p:ph type="dt" sz="half" idx="10"/>
          </p:nvPr>
        </p:nvSpPr>
        <p:spPr/>
        <p:txBody>
          <a:bodyPr/>
          <a:lstStyle/>
          <a:p>
            <a:fld id="{98A2A701-9104-41B7-AA44-C65E1FE89ECE}" type="datetimeFigureOut">
              <a:rPr lang="nl-BE" smtClean="0"/>
              <a:pPr/>
              <a:t>16-02-2015</a:t>
            </a:fld>
            <a:endParaRPr lang="nl-BE"/>
          </a:p>
        </p:txBody>
      </p:sp>
      <p:sp>
        <p:nvSpPr>
          <p:cNvPr id="5" name="Tijdelijke aanduiding voor voettekst 4"/>
          <p:cNvSpPr>
            <a:spLocks noGrp="1"/>
          </p:cNvSpPr>
          <p:nvPr>
            <p:ph type="ftr" sz="quarter" idx="11"/>
          </p:nvPr>
        </p:nvSpPr>
        <p:spPr/>
        <p:txBody>
          <a:bodyPr/>
          <a:lstStyle/>
          <a:p>
            <a:endParaRPr lang="nl-BE"/>
          </a:p>
        </p:txBody>
      </p:sp>
      <p:sp>
        <p:nvSpPr>
          <p:cNvPr id="6" name="Tijdelijke aanduiding voor dianummer 5"/>
          <p:cNvSpPr>
            <a:spLocks noGrp="1"/>
          </p:cNvSpPr>
          <p:nvPr>
            <p:ph type="sldNum" sz="quarter" idx="12"/>
          </p:nvPr>
        </p:nvSpPr>
        <p:spPr/>
        <p:txBody>
          <a:bodyPr/>
          <a:lstStyle/>
          <a:p>
            <a:fld id="{5B46CB88-5B36-4627-BF6A-A9FA7FF9576F}" type="slidenum">
              <a:rPr lang="nl-BE" smtClean="0"/>
              <a:pPr/>
              <a:t>‹nr.›</a:t>
            </a:fld>
            <a:endParaRPr lang="nl-BE"/>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772217007"/>
      </p:ext>
    </p:extLst>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nl-NL" smtClean="0"/>
              <a:t>Klik om de stijl te bewerken</a:t>
            </a:r>
            <a:endParaRPr lang="nl-BE"/>
          </a:p>
        </p:txBody>
      </p:sp>
      <p:sp>
        <p:nvSpPr>
          <p:cNvPr id="3" name="Tijdelijke aanduiding voor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Klik om de modelstijlen te bewerken</a:t>
            </a:r>
          </a:p>
        </p:txBody>
      </p:sp>
      <p:sp>
        <p:nvSpPr>
          <p:cNvPr id="4" name="Tijdelijke aanduiding voor datum 3"/>
          <p:cNvSpPr>
            <a:spLocks noGrp="1"/>
          </p:cNvSpPr>
          <p:nvPr>
            <p:ph type="dt" sz="half" idx="10"/>
          </p:nvPr>
        </p:nvSpPr>
        <p:spPr/>
        <p:txBody>
          <a:bodyPr/>
          <a:lstStyle/>
          <a:p>
            <a:fld id="{98A2A701-9104-41B7-AA44-C65E1FE89ECE}" type="datetimeFigureOut">
              <a:rPr lang="nl-BE" smtClean="0"/>
              <a:pPr/>
              <a:t>16-02-2015</a:t>
            </a:fld>
            <a:endParaRPr lang="nl-BE"/>
          </a:p>
        </p:txBody>
      </p:sp>
      <p:sp>
        <p:nvSpPr>
          <p:cNvPr id="5" name="Tijdelijke aanduiding voor voettekst 4"/>
          <p:cNvSpPr>
            <a:spLocks noGrp="1"/>
          </p:cNvSpPr>
          <p:nvPr>
            <p:ph type="ftr" sz="quarter" idx="11"/>
          </p:nvPr>
        </p:nvSpPr>
        <p:spPr/>
        <p:txBody>
          <a:bodyPr/>
          <a:lstStyle/>
          <a:p>
            <a:endParaRPr lang="nl-BE"/>
          </a:p>
        </p:txBody>
      </p:sp>
      <p:sp>
        <p:nvSpPr>
          <p:cNvPr id="6" name="Tijdelijke aanduiding voor dianummer 5"/>
          <p:cNvSpPr>
            <a:spLocks noGrp="1"/>
          </p:cNvSpPr>
          <p:nvPr>
            <p:ph type="sldNum" sz="quarter" idx="12"/>
          </p:nvPr>
        </p:nvSpPr>
        <p:spPr/>
        <p:txBody>
          <a:bodyPr/>
          <a:lstStyle/>
          <a:p>
            <a:fld id="{5B46CB88-5B36-4627-BF6A-A9FA7FF9576F}" type="slidenum">
              <a:rPr lang="nl-BE" smtClean="0"/>
              <a:pPr/>
              <a:t>‹nr.›</a:t>
            </a:fld>
            <a:endParaRPr lang="nl-BE"/>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4065837396"/>
      </p:ext>
    </p:extLst>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BE"/>
          </a:p>
        </p:txBody>
      </p:sp>
      <p:sp>
        <p:nvSpPr>
          <p:cNvPr id="3" name="Tijdelijke aanduiding voor inhou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inhou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5" name="Tijdelijke aanduiding voor datum 4"/>
          <p:cNvSpPr>
            <a:spLocks noGrp="1"/>
          </p:cNvSpPr>
          <p:nvPr>
            <p:ph type="dt" sz="half" idx="10"/>
          </p:nvPr>
        </p:nvSpPr>
        <p:spPr/>
        <p:txBody>
          <a:bodyPr/>
          <a:lstStyle/>
          <a:p>
            <a:fld id="{98A2A701-9104-41B7-AA44-C65E1FE89ECE}" type="datetimeFigureOut">
              <a:rPr lang="nl-BE" smtClean="0"/>
              <a:pPr/>
              <a:t>16-02-2015</a:t>
            </a:fld>
            <a:endParaRPr lang="nl-BE"/>
          </a:p>
        </p:txBody>
      </p:sp>
      <p:sp>
        <p:nvSpPr>
          <p:cNvPr id="6" name="Tijdelijke aanduiding voor voettekst 5"/>
          <p:cNvSpPr>
            <a:spLocks noGrp="1"/>
          </p:cNvSpPr>
          <p:nvPr>
            <p:ph type="ftr" sz="quarter" idx="11"/>
          </p:nvPr>
        </p:nvSpPr>
        <p:spPr/>
        <p:txBody>
          <a:bodyPr/>
          <a:lstStyle/>
          <a:p>
            <a:endParaRPr lang="nl-BE"/>
          </a:p>
        </p:txBody>
      </p:sp>
      <p:sp>
        <p:nvSpPr>
          <p:cNvPr id="7" name="Tijdelijke aanduiding voor dianummer 6"/>
          <p:cNvSpPr>
            <a:spLocks noGrp="1"/>
          </p:cNvSpPr>
          <p:nvPr>
            <p:ph type="sldNum" sz="quarter" idx="12"/>
          </p:nvPr>
        </p:nvSpPr>
        <p:spPr/>
        <p:txBody>
          <a:bodyPr/>
          <a:lstStyle/>
          <a:p>
            <a:fld id="{5B46CB88-5B36-4627-BF6A-A9FA7FF9576F}" type="slidenum">
              <a:rPr lang="nl-BE" smtClean="0"/>
              <a:pPr/>
              <a:t>‹nr.›</a:t>
            </a:fld>
            <a:endParaRPr lang="nl-BE"/>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629748942"/>
      </p:ext>
    </p:extLst>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smtClean="0"/>
              <a:t>Klik om de stijl te bewerken</a:t>
            </a:r>
            <a:endParaRPr lang="nl-BE"/>
          </a:p>
        </p:txBody>
      </p:sp>
      <p:sp>
        <p:nvSpPr>
          <p:cNvPr id="3" name="Tijdelijke aanduiding vo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4" name="Tijdelijke aanduiding voor inhou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5" name="Tijdelijke aanduiding vo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6" name="Tijdelijke aanduiding voor inhou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7" name="Tijdelijke aanduiding voor datum 6"/>
          <p:cNvSpPr>
            <a:spLocks noGrp="1"/>
          </p:cNvSpPr>
          <p:nvPr>
            <p:ph type="dt" sz="half" idx="10"/>
          </p:nvPr>
        </p:nvSpPr>
        <p:spPr/>
        <p:txBody>
          <a:bodyPr/>
          <a:lstStyle/>
          <a:p>
            <a:fld id="{98A2A701-9104-41B7-AA44-C65E1FE89ECE}" type="datetimeFigureOut">
              <a:rPr lang="nl-BE" smtClean="0"/>
              <a:pPr/>
              <a:t>16-02-2015</a:t>
            </a:fld>
            <a:endParaRPr lang="nl-BE"/>
          </a:p>
        </p:txBody>
      </p:sp>
      <p:sp>
        <p:nvSpPr>
          <p:cNvPr id="8" name="Tijdelijke aanduiding voor voettekst 7"/>
          <p:cNvSpPr>
            <a:spLocks noGrp="1"/>
          </p:cNvSpPr>
          <p:nvPr>
            <p:ph type="ftr" sz="quarter" idx="11"/>
          </p:nvPr>
        </p:nvSpPr>
        <p:spPr/>
        <p:txBody>
          <a:bodyPr/>
          <a:lstStyle/>
          <a:p>
            <a:endParaRPr lang="nl-BE"/>
          </a:p>
        </p:txBody>
      </p:sp>
      <p:sp>
        <p:nvSpPr>
          <p:cNvPr id="9" name="Tijdelijke aanduiding voor dianummer 8"/>
          <p:cNvSpPr>
            <a:spLocks noGrp="1"/>
          </p:cNvSpPr>
          <p:nvPr>
            <p:ph type="sldNum" sz="quarter" idx="12"/>
          </p:nvPr>
        </p:nvSpPr>
        <p:spPr/>
        <p:txBody>
          <a:bodyPr/>
          <a:lstStyle/>
          <a:p>
            <a:fld id="{5B46CB88-5B36-4627-BF6A-A9FA7FF9576F}" type="slidenum">
              <a:rPr lang="nl-BE" smtClean="0"/>
              <a:pPr/>
              <a:t>‹nr.›</a:t>
            </a:fld>
            <a:endParaRPr lang="nl-BE"/>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28296456"/>
      </p:ext>
    </p:extLst>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BE"/>
          </a:p>
        </p:txBody>
      </p:sp>
      <p:sp>
        <p:nvSpPr>
          <p:cNvPr id="3" name="Tijdelijke aanduiding voor datum 2"/>
          <p:cNvSpPr>
            <a:spLocks noGrp="1"/>
          </p:cNvSpPr>
          <p:nvPr>
            <p:ph type="dt" sz="half" idx="10"/>
          </p:nvPr>
        </p:nvSpPr>
        <p:spPr/>
        <p:txBody>
          <a:bodyPr/>
          <a:lstStyle/>
          <a:p>
            <a:fld id="{98A2A701-9104-41B7-AA44-C65E1FE89ECE}" type="datetimeFigureOut">
              <a:rPr lang="nl-BE" smtClean="0"/>
              <a:pPr/>
              <a:t>16-02-2015</a:t>
            </a:fld>
            <a:endParaRPr lang="nl-BE"/>
          </a:p>
        </p:txBody>
      </p:sp>
      <p:sp>
        <p:nvSpPr>
          <p:cNvPr id="4" name="Tijdelijke aanduiding voor voettekst 3"/>
          <p:cNvSpPr>
            <a:spLocks noGrp="1"/>
          </p:cNvSpPr>
          <p:nvPr>
            <p:ph type="ftr" sz="quarter" idx="11"/>
          </p:nvPr>
        </p:nvSpPr>
        <p:spPr/>
        <p:txBody>
          <a:bodyPr/>
          <a:lstStyle/>
          <a:p>
            <a:endParaRPr lang="nl-BE"/>
          </a:p>
        </p:txBody>
      </p:sp>
      <p:sp>
        <p:nvSpPr>
          <p:cNvPr id="5" name="Tijdelijke aanduiding voor dianummer 4"/>
          <p:cNvSpPr>
            <a:spLocks noGrp="1"/>
          </p:cNvSpPr>
          <p:nvPr>
            <p:ph type="sldNum" sz="quarter" idx="12"/>
          </p:nvPr>
        </p:nvSpPr>
        <p:spPr/>
        <p:txBody>
          <a:bodyPr/>
          <a:lstStyle/>
          <a:p>
            <a:fld id="{5B46CB88-5B36-4627-BF6A-A9FA7FF9576F}" type="slidenum">
              <a:rPr lang="nl-BE" smtClean="0"/>
              <a:pPr/>
              <a:t>‹nr.›</a:t>
            </a:fld>
            <a:endParaRPr lang="nl-BE"/>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286936002"/>
      </p:ext>
    </p:extLst>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98A2A701-9104-41B7-AA44-C65E1FE89ECE}" type="datetimeFigureOut">
              <a:rPr lang="nl-BE" smtClean="0"/>
              <a:pPr/>
              <a:t>16-02-2015</a:t>
            </a:fld>
            <a:endParaRPr lang="nl-BE"/>
          </a:p>
        </p:txBody>
      </p:sp>
      <p:sp>
        <p:nvSpPr>
          <p:cNvPr id="3" name="Tijdelijke aanduiding voor voettekst 2"/>
          <p:cNvSpPr>
            <a:spLocks noGrp="1"/>
          </p:cNvSpPr>
          <p:nvPr>
            <p:ph type="ftr" sz="quarter" idx="11"/>
          </p:nvPr>
        </p:nvSpPr>
        <p:spPr/>
        <p:txBody>
          <a:bodyPr/>
          <a:lstStyle/>
          <a:p>
            <a:endParaRPr lang="nl-BE"/>
          </a:p>
        </p:txBody>
      </p:sp>
      <p:sp>
        <p:nvSpPr>
          <p:cNvPr id="4" name="Tijdelijke aanduiding voor dianummer 3"/>
          <p:cNvSpPr>
            <a:spLocks noGrp="1"/>
          </p:cNvSpPr>
          <p:nvPr>
            <p:ph type="sldNum" sz="quarter" idx="12"/>
          </p:nvPr>
        </p:nvSpPr>
        <p:spPr/>
        <p:txBody>
          <a:bodyPr/>
          <a:lstStyle/>
          <a:p>
            <a:fld id="{5B46CB88-5B36-4627-BF6A-A9FA7FF9576F}" type="slidenum">
              <a:rPr lang="nl-BE" smtClean="0"/>
              <a:pPr/>
              <a:t>‹nr.›</a:t>
            </a:fld>
            <a:endParaRPr lang="nl-BE"/>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74401141"/>
      </p:ext>
    </p:extLst>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nl-NL" smtClean="0"/>
              <a:t>Klik om de stijl te bewerken</a:t>
            </a:r>
            <a:endParaRPr lang="nl-BE"/>
          </a:p>
        </p:txBody>
      </p:sp>
      <p:sp>
        <p:nvSpPr>
          <p:cNvPr id="3" name="Tijdelijke aanduiding voor inhou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Tijdelijke aanduiding voor datum 4"/>
          <p:cNvSpPr>
            <a:spLocks noGrp="1"/>
          </p:cNvSpPr>
          <p:nvPr>
            <p:ph type="dt" sz="half" idx="10"/>
          </p:nvPr>
        </p:nvSpPr>
        <p:spPr/>
        <p:txBody>
          <a:bodyPr/>
          <a:lstStyle/>
          <a:p>
            <a:fld id="{98A2A701-9104-41B7-AA44-C65E1FE89ECE}" type="datetimeFigureOut">
              <a:rPr lang="nl-BE" smtClean="0"/>
              <a:pPr/>
              <a:t>16-02-2015</a:t>
            </a:fld>
            <a:endParaRPr lang="nl-BE"/>
          </a:p>
        </p:txBody>
      </p:sp>
      <p:sp>
        <p:nvSpPr>
          <p:cNvPr id="6" name="Tijdelijke aanduiding voor voettekst 5"/>
          <p:cNvSpPr>
            <a:spLocks noGrp="1"/>
          </p:cNvSpPr>
          <p:nvPr>
            <p:ph type="ftr" sz="quarter" idx="11"/>
          </p:nvPr>
        </p:nvSpPr>
        <p:spPr/>
        <p:txBody>
          <a:bodyPr/>
          <a:lstStyle/>
          <a:p>
            <a:endParaRPr lang="nl-BE"/>
          </a:p>
        </p:txBody>
      </p:sp>
      <p:sp>
        <p:nvSpPr>
          <p:cNvPr id="7" name="Tijdelijke aanduiding voor dianummer 6"/>
          <p:cNvSpPr>
            <a:spLocks noGrp="1"/>
          </p:cNvSpPr>
          <p:nvPr>
            <p:ph type="sldNum" sz="quarter" idx="12"/>
          </p:nvPr>
        </p:nvSpPr>
        <p:spPr/>
        <p:txBody>
          <a:bodyPr/>
          <a:lstStyle/>
          <a:p>
            <a:fld id="{5B46CB88-5B36-4627-BF6A-A9FA7FF9576F}" type="slidenum">
              <a:rPr lang="nl-BE" smtClean="0"/>
              <a:pPr/>
              <a:t>‹nr.›</a:t>
            </a:fld>
            <a:endParaRPr lang="nl-BE"/>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850975541"/>
      </p:ext>
    </p:extLst>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nl-NL" smtClean="0"/>
              <a:t>Klik om de stijl te bewerken</a:t>
            </a:r>
            <a:endParaRPr lang="nl-BE"/>
          </a:p>
        </p:txBody>
      </p:sp>
      <p:sp>
        <p:nvSpPr>
          <p:cNvPr id="3" name="Tijdelijke aanduiding voor afbeelding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BE"/>
          </a:p>
        </p:txBody>
      </p:sp>
      <p:sp>
        <p:nvSpPr>
          <p:cNvPr id="4" name="Tijdelijke aanduiding vo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Tijdelijke aanduiding voor datum 4"/>
          <p:cNvSpPr>
            <a:spLocks noGrp="1"/>
          </p:cNvSpPr>
          <p:nvPr>
            <p:ph type="dt" sz="half" idx="10"/>
          </p:nvPr>
        </p:nvSpPr>
        <p:spPr/>
        <p:txBody>
          <a:bodyPr/>
          <a:lstStyle/>
          <a:p>
            <a:fld id="{98A2A701-9104-41B7-AA44-C65E1FE89ECE}" type="datetimeFigureOut">
              <a:rPr lang="nl-BE" smtClean="0"/>
              <a:pPr/>
              <a:t>16-02-2015</a:t>
            </a:fld>
            <a:endParaRPr lang="nl-BE"/>
          </a:p>
        </p:txBody>
      </p:sp>
      <p:sp>
        <p:nvSpPr>
          <p:cNvPr id="6" name="Tijdelijke aanduiding voor voettekst 5"/>
          <p:cNvSpPr>
            <a:spLocks noGrp="1"/>
          </p:cNvSpPr>
          <p:nvPr>
            <p:ph type="ftr" sz="quarter" idx="11"/>
          </p:nvPr>
        </p:nvSpPr>
        <p:spPr/>
        <p:txBody>
          <a:bodyPr/>
          <a:lstStyle/>
          <a:p>
            <a:endParaRPr lang="nl-BE"/>
          </a:p>
        </p:txBody>
      </p:sp>
      <p:sp>
        <p:nvSpPr>
          <p:cNvPr id="7" name="Tijdelijke aanduiding voor dianummer 6"/>
          <p:cNvSpPr>
            <a:spLocks noGrp="1"/>
          </p:cNvSpPr>
          <p:nvPr>
            <p:ph type="sldNum" sz="quarter" idx="12"/>
          </p:nvPr>
        </p:nvSpPr>
        <p:spPr/>
        <p:txBody>
          <a:bodyPr/>
          <a:lstStyle/>
          <a:p>
            <a:fld id="{5B46CB88-5B36-4627-BF6A-A9FA7FF9576F}" type="slidenum">
              <a:rPr lang="nl-BE" smtClean="0"/>
              <a:pPr/>
              <a:t>‹nr.›</a:t>
            </a:fld>
            <a:endParaRPr lang="nl-BE"/>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421828132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nl-NL" smtClean="0"/>
              <a:t>Klik om de stijl te bewerken</a:t>
            </a:r>
            <a:endParaRPr lang="nl-BE"/>
          </a:p>
        </p:txBody>
      </p:sp>
      <p:sp>
        <p:nvSpPr>
          <p:cNvPr id="3" name="Tijdelijke aanduiding voor teks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A2A701-9104-41B7-AA44-C65E1FE89ECE}" type="datetimeFigureOut">
              <a:rPr lang="nl-BE" smtClean="0"/>
              <a:pPr/>
              <a:t>16-02-2015</a:t>
            </a:fld>
            <a:endParaRPr lang="nl-BE"/>
          </a:p>
        </p:txBody>
      </p:sp>
      <p:sp>
        <p:nvSpPr>
          <p:cNvPr id="5" name="Tijdelijke aanduiding voor voetteks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BE"/>
          </a:p>
        </p:txBody>
      </p:sp>
      <p:sp>
        <p:nvSpPr>
          <p:cNvPr id="6" name="Tijdelijke aanduiding voor dia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B46CB88-5B36-4627-BF6A-A9FA7FF9576F}" type="slidenum">
              <a:rPr lang="nl-BE" smtClean="0"/>
              <a:pPr/>
              <a:t>‹nr.›</a:t>
            </a:fld>
            <a:endParaRPr lang="nl-BE"/>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4929082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9" name="Tabel 8"/>
          <p:cNvGraphicFramePr>
            <a:graphicFrameLocks noGrp="1"/>
          </p:cNvGraphicFramePr>
          <p:nvPr/>
        </p:nvGraphicFramePr>
        <p:xfrm>
          <a:off x="101025" y="6153530"/>
          <a:ext cx="9042975" cy="640080"/>
        </p:xfrm>
        <a:graphic>
          <a:graphicData uri="http://schemas.openxmlformats.org/drawingml/2006/table">
            <a:tbl>
              <a:tblPr firstRow="1" bandRow="1">
                <a:tableStyleId>{7E9639D4-E3E2-4D34-9284-5A2195B3D0D7}</a:tableStyleId>
              </a:tblPr>
              <a:tblGrid>
                <a:gridCol w="1878285"/>
                <a:gridCol w="5756493"/>
                <a:gridCol w="1408197"/>
              </a:tblGrid>
              <a:tr h="173108">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nl-NL" b="1" dirty="0" smtClean="0">
                          <a:solidFill>
                            <a:srgbClr val="000000"/>
                          </a:solidFill>
                          <a:latin typeface="+mn-lt"/>
                        </a:rPr>
                        <a:t>54 MELKEN</a:t>
                      </a:r>
                    </a:p>
                  </a:txBody>
                  <a:tcPr>
                    <a:lnL w="9525" cap="flat" cmpd="sng" algn="ctr">
                      <a:noFill/>
                      <a:prstDash val="solid"/>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noFill/>
                  </a:tcPr>
                </a:tc>
                <a:tc>
                  <a:txBody>
                    <a:bodyPr/>
                    <a:lstStyle/>
                    <a:p>
                      <a:r>
                        <a:rPr lang="nl-NL" b="0" dirty="0" smtClean="0">
                          <a:solidFill>
                            <a:srgbClr val="000000"/>
                          </a:solidFill>
                          <a:latin typeface="+mn-lt"/>
                          <a:cs typeface="Comic Sans MS"/>
                        </a:rPr>
                        <a:t>Als</a:t>
                      </a:r>
                      <a:r>
                        <a:rPr lang="nl-NL" b="0" baseline="0" dirty="0" smtClean="0">
                          <a:solidFill>
                            <a:srgbClr val="000000"/>
                          </a:solidFill>
                          <a:latin typeface="+mn-lt"/>
                          <a:cs typeface="Comic Sans MS"/>
                        </a:rPr>
                        <a:t> je een koe melkt, dan haal je de melk uit de uier. Je kan met de hand melken of met een machine.</a:t>
                      </a:r>
                      <a:endParaRPr lang="nl-NL" b="0" dirty="0">
                        <a:solidFill>
                          <a:srgbClr val="000000"/>
                        </a:solidFill>
                        <a:latin typeface="+mn-lt"/>
                        <a:cs typeface="Comic Sans MS"/>
                      </a:endParaRPr>
                    </a:p>
                  </a:txBody>
                  <a:tcPr>
                    <a:lnL>
                      <a:noFill/>
                    </a:lnL>
                    <a:lnR w="9525" cap="flat" cmpd="sng" algn="ctr">
                      <a:noFill/>
                      <a:prstDash val="solid"/>
                    </a:lnR>
                    <a:lnT w="9525" cap="flat" cmpd="sng" algn="ctr">
                      <a:noFill/>
                      <a:prstDash val="solid"/>
                    </a:lnT>
                    <a:lnB w="9525" cap="flat" cmpd="sng" algn="ctr">
                      <a:noFill/>
                      <a:prstDash val="solid"/>
                    </a:lnB>
                    <a:lnTlToBr w="12700" cmpd="sng">
                      <a:noFill/>
                      <a:prstDash val="solid"/>
                    </a:lnTlToBr>
                    <a:lnBlToTr w="12700" cmpd="sng">
                      <a:noFill/>
                      <a:prstDash val="solid"/>
                    </a:lnBlToTr>
                    <a:solidFill>
                      <a:srgbClr val="FFFFFF"/>
                    </a:solidFill>
                  </a:tcPr>
                </a:tc>
                <a:tc>
                  <a:txBody>
                    <a:bodyPr/>
                    <a:lstStyle/>
                    <a:p>
                      <a:pPr algn="r"/>
                      <a:r>
                        <a:rPr lang="nl-NL" sz="1200" b="0" dirty="0" smtClean="0">
                          <a:solidFill>
                            <a:srgbClr val="000000"/>
                          </a:solidFill>
                        </a:rPr>
                        <a:t>Boer</a:t>
                      </a:r>
                    </a:p>
                    <a:p>
                      <a:pPr algn="r"/>
                      <a:r>
                        <a:rPr lang="nl-NL" sz="1200" b="0" dirty="0" smtClean="0">
                          <a:solidFill>
                            <a:srgbClr val="000000"/>
                          </a:solidFill>
                        </a:rPr>
                        <a:t>Verhaal</a:t>
                      </a:r>
                      <a:endParaRPr lang="nl-NL" sz="1200" b="0" dirty="0">
                        <a:solidFill>
                          <a:srgbClr val="000000"/>
                        </a:solidFill>
                      </a:endParaRPr>
                    </a:p>
                  </a:txBody>
                  <a:tcPr anchor="b">
                    <a:lnL>
                      <a:noFill/>
                    </a:lnL>
                    <a:lnR w="9525" cap="flat" cmpd="sng" algn="ctr">
                      <a:noFill/>
                      <a:prstDash val="solid"/>
                    </a:lnR>
                    <a:lnT w="9525" cap="flat" cmpd="sng" algn="ctr">
                      <a:noFill/>
                      <a:prstDash val="solid"/>
                    </a:lnT>
                    <a:lnB w="9525" cap="flat" cmpd="sng" algn="ctr">
                      <a:noFill/>
                      <a:prstDash val="solid"/>
                    </a:lnB>
                    <a:lnTlToBr w="12700" cmpd="sng">
                      <a:noFill/>
                      <a:prstDash val="solid"/>
                    </a:lnTlToBr>
                    <a:lnBlToTr w="12700" cmpd="sng">
                      <a:noFill/>
                      <a:prstDash val="solid"/>
                    </a:lnBlToTr>
                    <a:solidFill>
                      <a:srgbClr val="FFFFFF"/>
                    </a:solidFill>
                  </a:tcPr>
                </a:tc>
              </a:tr>
            </a:tbl>
          </a:graphicData>
        </a:graphic>
      </p:graphicFrame>
      <p:pic>
        <p:nvPicPr>
          <p:cNvPr id="4" name="Afbeelding 3"/>
          <p:cNvPicPr>
            <a:picLocks noChangeAspect="1"/>
          </p:cNvPicPr>
          <p:nvPr/>
        </p:nvPicPr>
        <p:blipFill>
          <a:blip r:embed="rId3"/>
          <a:stretch>
            <a:fillRect/>
          </a:stretch>
        </p:blipFill>
        <p:spPr>
          <a:xfrm>
            <a:off x="381000" y="228600"/>
            <a:ext cx="8458200" cy="56388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6" name="Tabel 5"/>
          <p:cNvGraphicFramePr>
            <a:graphicFrameLocks noGrp="1"/>
          </p:cNvGraphicFramePr>
          <p:nvPr/>
        </p:nvGraphicFramePr>
        <p:xfrm>
          <a:off x="214422" y="197967"/>
          <a:ext cx="8755356" cy="6126480"/>
        </p:xfrm>
        <a:graphic>
          <a:graphicData uri="http://schemas.openxmlformats.org/drawingml/2006/table">
            <a:tbl>
              <a:tblPr firstRow="1" bandRow="1">
                <a:tableStyleId>{7E9639D4-E3E2-4D34-9284-5A2195B3D0D7}</a:tableStyleId>
              </a:tblPr>
              <a:tblGrid>
                <a:gridCol w="1939793"/>
                <a:gridCol w="6815563"/>
              </a:tblGrid>
              <a:tr h="175512">
                <a:tc>
                  <a:txBody>
                    <a:bodyPr/>
                    <a:lstStyle/>
                    <a:p>
                      <a:r>
                        <a:rPr lang="nl-NL" sz="1600" b="1" dirty="0" smtClean="0">
                          <a:solidFill>
                            <a:srgbClr val="FFFFFF"/>
                          </a:solidFill>
                        </a:rPr>
                        <a:t>Dag 3 Motivatie</a:t>
                      </a:r>
                      <a:endParaRPr lang="nl-NL" sz="1600" b="1" dirty="0">
                        <a:solidFill>
                          <a:srgbClr val="FFFFFF"/>
                        </a:solidFill>
                      </a:endParaRPr>
                    </a:p>
                  </a:txBody>
                  <a:tcPr>
                    <a:solidFill>
                      <a:schemeClr val="tx1"/>
                    </a:solidFill>
                  </a:tcPr>
                </a:tc>
                <a:tc>
                  <a:txBody>
                    <a:bodyPr/>
                    <a:lstStyle/>
                    <a:p>
                      <a:r>
                        <a:rPr lang="nl-NL" sz="1600" b="1" dirty="0" smtClean="0">
                          <a:solidFill>
                            <a:schemeClr val="bg1"/>
                          </a:solidFill>
                        </a:rPr>
                        <a:t>Introductie magische woorden</a:t>
                      </a:r>
                      <a:endParaRPr lang="nl-NL" sz="1600" b="1" dirty="0">
                        <a:solidFill>
                          <a:schemeClr val="bg1"/>
                        </a:solidFill>
                      </a:endParaRPr>
                    </a:p>
                  </a:txBody>
                  <a:tcPr>
                    <a:solidFill>
                      <a:srgbClr val="000000"/>
                    </a:solidFill>
                  </a:tcPr>
                </a:tc>
              </a:tr>
              <a:tr h="175512">
                <a:tc>
                  <a:txBody>
                    <a:bodyPr/>
                    <a:lstStyle/>
                    <a:p>
                      <a:r>
                        <a:rPr lang="nl-NL" sz="1600" dirty="0" smtClean="0"/>
                        <a:t>Definitie</a:t>
                      </a:r>
                      <a:r>
                        <a:rPr lang="nl-NL" sz="1600" dirty="0" smtClean="0"/>
                        <a:t> de</a:t>
                      </a:r>
                      <a:r>
                        <a:rPr lang="nl-NL" sz="1600" baseline="0" dirty="0" smtClean="0"/>
                        <a:t> stal</a:t>
                      </a:r>
                      <a:endParaRPr lang="nl-NL" sz="1600"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nl-NL" sz="1600" dirty="0" smtClean="0"/>
                        <a:t>Kijk, hier zie je een foto van de stal. De stal is een huis voor de boerderijdieren, waar ze kunnen schuilen, eten en slapen. (Soms gebruikt de boer zijn stal ook om materiaal of gereedschap te bewaren.) Wat zie je hier?</a:t>
                      </a:r>
                    </a:p>
                  </a:txBody>
                  <a:tcPr/>
                </a:tc>
              </a:tr>
              <a:tr h="175512">
                <a:tc>
                  <a:txBody>
                    <a:bodyPr/>
                    <a:lstStyle/>
                    <a:p>
                      <a:r>
                        <a:rPr lang="nl-NL" sz="1600" dirty="0" smtClean="0"/>
                        <a:t>Vraag over prent</a:t>
                      </a:r>
                      <a:endParaRPr lang="nl-NL" sz="1600" dirty="0"/>
                    </a:p>
                  </a:txBody>
                  <a:tcPr/>
                </a:tc>
                <a:tc>
                  <a:txBody>
                    <a:bodyPr/>
                    <a:lstStyle/>
                    <a:p>
                      <a:r>
                        <a:rPr lang="nl-NL" sz="1600" dirty="0" smtClean="0"/>
                        <a:t>Wie woont er in deze stal? </a:t>
                      </a:r>
                      <a:r>
                        <a:rPr lang="nl-NL" sz="1600" dirty="0" smtClean="0">
                          <a:sym typeface="Wingdings"/>
                        </a:rPr>
                        <a:t></a:t>
                      </a:r>
                      <a:r>
                        <a:rPr lang="nl-NL" sz="1600" dirty="0" smtClean="0">
                          <a:sym typeface="Wingdings"/>
                        </a:rPr>
                        <a:t> </a:t>
                      </a:r>
                      <a:r>
                        <a:rPr lang="nl-NL" sz="1600" i="1" dirty="0" smtClean="0">
                          <a:sym typeface="Wingdings"/>
                        </a:rPr>
                        <a:t>Schapen.</a:t>
                      </a:r>
                      <a:endParaRPr lang="nl-NL" sz="1600" i="1" dirty="0" smtClean="0"/>
                    </a:p>
                  </a:txBody>
                  <a:tcPr/>
                </a:tc>
              </a:tr>
              <a:tr h="309900">
                <a:tc>
                  <a:txBody>
                    <a:bodyPr/>
                    <a:lstStyle/>
                    <a:p>
                      <a:r>
                        <a:rPr lang="nl-NL" sz="1600" b="1" dirty="0" smtClean="0">
                          <a:solidFill>
                            <a:srgbClr val="FFFFFF"/>
                          </a:solidFill>
                        </a:rPr>
                        <a:t>Dag 3 Verwerking</a:t>
                      </a:r>
                      <a:endParaRPr lang="nl-NL" sz="1600" b="1" dirty="0">
                        <a:solidFill>
                          <a:srgbClr val="FFFFFF"/>
                        </a:solidFill>
                      </a:endParaRPr>
                    </a:p>
                  </a:txBody>
                  <a:tcPr>
                    <a:solidFill>
                      <a:schemeClr val="tx1"/>
                    </a:solidFill>
                  </a:tcPr>
                </a:tc>
                <a:tc>
                  <a:txBody>
                    <a:bodyPr/>
                    <a:lstStyle/>
                    <a:p>
                      <a:r>
                        <a:rPr lang="nl-NL" sz="1600" b="1" dirty="0" smtClean="0">
                          <a:solidFill>
                            <a:schemeClr val="bg1"/>
                          </a:solidFill>
                        </a:rPr>
                        <a:t>Uitgebreide</a:t>
                      </a:r>
                      <a:r>
                        <a:rPr lang="nl-NL" sz="1600" b="1" baseline="0" dirty="0" smtClean="0">
                          <a:solidFill>
                            <a:schemeClr val="bg1"/>
                          </a:solidFill>
                        </a:rPr>
                        <a:t> h</a:t>
                      </a:r>
                      <a:r>
                        <a:rPr lang="nl-NL" sz="1600" b="1" dirty="0" smtClean="0">
                          <a:solidFill>
                            <a:schemeClr val="bg1"/>
                          </a:solidFill>
                        </a:rPr>
                        <a:t>erhaling</a:t>
                      </a:r>
                      <a:r>
                        <a:rPr lang="nl-NL" sz="1600" b="1" baseline="0" dirty="0" smtClean="0">
                          <a:solidFill>
                            <a:schemeClr val="bg1"/>
                          </a:solidFill>
                        </a:rPr>
                        <a:t> magische woorden</a:t>
                      </a:r>
                      <a:endParaRPr lang="nl-NL" sz="1600" b="1" dirty="0">
                        <a:solidFill>
                          <a:schemeClr val="bg1"/>
                        </a:solidFill>
                      </a:endParaRPr>
                    </a:p>
                  </a:txBody>
                  <a:tcPr>
                    <a:solidFill>
                      <a:srgbClr val="000000"/>
                    </a:solidFill>
                  </a:tcPr>
                </a:tc>
              </a:tr>
              <a:tr h="309900">
                <a:tc>
                  <a:txBody>
                    <a:bodyPr/>
                    <a:lstStyle/>
                    <a:p>
                      <a:r>
                        <a:rPr lang="nl-NL" sz="1600" dirty="0" smtClean="0"/>
                        <a:t>Definitie</a:t>
                      </a:r>
                      <a:r>
                        <a:rPr lang="nl-NL" sz="1600" dirty="0" smtClean="0"/>
                        <a:t> de</a:t>
                      </a:r>
                      <a:r>
                        <a:rPr lang="nl-NL" sz="1600" baseline="0" dirty="0" smtClean="0"/>
                        <a:t> stal</a:t>
                      </a:r>
                      <a:endParaRPr lang="nl-NL" sz="1600" dirty="0"/>
                    </a:p>
                  </a:txBody>
                  <a:tcPr/>
                </a:tc>
                <a:tc>
                  <a:txBody>
                    <a:bodyPr/>
                    <a:lstStyle/>
                    <a:p>
                      <a:r>
                        <a:rPr lang="nl-NL" sz="1600" dirty="0" smtClean="0"/>
                        <a:t>Kijk, hier zie je een foto van de stal. De stal is een huis voor de boerderijdieren, waar ze kunnen schuilen, eten en slapen. (Soms gebruikt de boer zijn stal ook om materiaal of gereedschap te bewaren.) </a:t>
                      </a:r>
                      <a:endParaRPr lang="nl-NL" sz="1600" dirty="0"/>
                    </a:p>
                  </a:txBody>
                  <a:tcPr/>
                </a:tc>
              </a:tr>
              <a:tr h="309900">
                <a:tc>
                  <a:txBody>
                    <a:bodyPr/>
                    <a:lstStyle/>
                    <a:p>
                      <a:r>
                        <a:rPr lang="nl-NL" sz="1600" dirty="0" smtClean="0"/>
                        <a:t>Link met verhaal</a:t>
                      </a:r>
                      <a:endParaRPr lang="nl-NL" sz="1600" dirty="0"/>
                    </a:p>
                  </a:txBody>
                  <a:tcPr/>
                </a:tc>
                <a:tc>
                  <a:txBody>
                    <a:bodyPr/>
                    <a:lstStyle/>
                    <a:p>
                      <a:r>
                        <a:rPr lang="nl-NL" sz="1600" dirty="0" smtClean="0"/>
                        <a:t>Ook in het boek wonen de koeien in de stal.</a:t>
                      </a:r>
                      <a:endParaRPr lang="nl-NL" sz="1600" dirty="0"/>
                    </a:p>
                  </a:txBody>
                  <a:tcPr/>
                </a:tc>
              </a:tr>
              <a:tr h="309900">
                <a:tc>
                  <a:txBody>
                    <a:bodyPr/>
                    <a:lstStyle/>
                    <a:p>
                      <a:r>
                        <a:rPr lang="nl-NL" sz="1600" dirty="0" smtClean="0"/>
                        <a:t>Eenvoudige vragen</a:t>
                      </a:r>
                      <a:endParaRPr lang="nl-NL" sz="1600" dirty="0"/>
                    </a:p>
                  </a:txBody>
                  <a:tcPr/>
                </a:tc>
                <a:tc>
                  <a:txBody>
                    <a:bodyPr/>
                    <a:lstStyle/>
                    <a:p>
                      <a:r>
                        <a:rPr lang="nl-NL" sz="1600" i="0" dirty="0" smtClean="0"/>
                        <a:t>Hoe</a:t>
                      </a:r>
                      <a:r>
                        <a:rPr lang="nl-NL" sz="1600" i="0" baseline="0" dirty="0" smtClean="0"/>
                        <a:t> noem je het huis van de schapen op de boerderij</a:t>
                      </a:r>
                      <a:r>
                        <a:rPr lang="nl-NL" sz="1600" i="0" dirty="0" smtClean="0"/>
                        <a:t>? </a:t>
                      </a:r>
                      <a:r>
                        <a:rPr lang="nl-NL" sz="1600" dirty="0" smtClean="0">
                          <a:sym typeface="Wingdings"/>
                        </a:rPr>
                        <a:t></a:t>
                      </a:r>
                      <a:r>
                        <a:rPr lang="nl-NL" sz="1600" dirty="0" smtClean="0">
                          <a:sym typeface="Wingdings"/>
                        </a:rPr>
                        <a:t> </a:t>
                      </a:r>
                      <a:r>
                        <a:rPr lang="nl-NL" sz="1600" i="1" dirty="0" smtClean="0">
                          <a:sym typeface="Wingdings"/>
                        </a:rPr>
                        <a:t>de</a:t>
                      </a:r>
                      <a:r>
                        <a:rPr lang="nl-NL" sz="1600" i="1" baseline="0" dirty="0" smtClean="0">
                          <a:sym typeface="Wingdings"/>
                        </a:rPr>
                        <a:t> stal</a:t>
                      </a:r>
                      <a:endParaRPr lang="nl-NL" sz="1600" i="1" dirty="0" smtClean="0"/>
                    </a:p>
                    <a:p>
                      <a:r>
                        <a:rPr lang="nl-NL" sz="1600" i="0" dirty="0" smtClean="0"/>
                        <a:t>Hoe noem je</a:t>
                      </a:r>
                      <a:r>
                        <a:rPr lang="nl-NL" sz="1600" i="0" dirty="0" smtClean="0"/>
                        <a:t> het huis van de koeien op de boerderij? </a:t>
                      </a:r>
                      <a:r>
                        <a:rPr lang="nl-NL" sz="1600" i="1" dirty="0" smtClean="0">
                          <a:sym typeface="Wingdings"/>
                        </a:rPr>
                        <a:t></a:t>
                      </a:r>
                      <a:r>
                        <a:rPr lang="nl-NL" sz="1600" i="1" dirty="0" smtClean="0">
                          <a:sym typeface="Wingdings"/>
                        </a:rPr>
                        <a:t> de</a:t>
                      </a:r>
                      <a:r>
                        <a:rPr lang="nl-NL" sz="1600" i="1" baseline="0" dirty="0" smtClean="0">
                          <a:sym typeface="Wingdings"/>
                        </a:rPr>
                        <a:t> stal</a:t>
                      </a:r>
                    </a:p>
                    <a:p>
                      <a:pPr algn="l"/>
                      <a:r>
                        <a:rPr lang="nl-NL" sz="1600" i="0" baseline="0" dirty="0" smtClean="0">
                          <a:sym typeface="Wingdings"/>
                        </a:rPr>
                        <a:t>Wat is een stal? </a:t>
                      </a:r>
                      <a:r>
                        <a:rPr lang="nl-NL" sz="1600" i="0" baseline="0" dirty="0" smtClean="0">
                          <a:sym typeface="Wingdings"/>
                        </a:rPr>
                        <a:t></a:t>
                      </a:r>
                      <a:r>
                        <a:rPr lang="nl-NL" sz="1600" i="0" baseline="0" dirty="0" smtClean="0">
                          <a:sym typeface="Wingdings"/>
                        </a:rPr>
                        <a:t> </a:t>
                      </a:r>
                      <a:r>
                        <a:rPr lang="nl-NL" sz="1600" i="1" baseline="0" dirty="0" smtClean="0">
                          <a:sym typeface="Wingdings"/>
                        </a:rPr>
                        <a:t>Het huis van de boerderijdieren.</a:t>
                      </a:r>
                      <a:endParaRPr lang="nl-NL" sz="1600" i="1" dirty="0" smtClean="0"/>
                    </a:p>
                  </a:txBody>
                  <a:tcPr/>
                </a:tc>
              </a:tr>
              <a:tr h="309900">
                <a:tc>
                  <a:txBody>
                    <a:bodyPr/>
                    <a:lstStyle/>
                    <a:p>
                      <a:r>
                        <a:rPr lang="nl-NL" sz="1600" dirty="0" smtClean="0"/>
                        <a:t>Eigen ervaring</a:t>
                      </a:r>
                      <a:endParaRPr lang="nl-NL" sz="1600" dirty="0"/>
                    </a:p>
                  </a:txBody>
                  <a:tcPr/>
                </a:tc>
                <a:tc>
                  <a:txBody>
                    <a:bodyPr/>
                    <a:lstStyle/>
                    <a:p>
                      <a:r>
                        <a:rPr lang="nl-NL" sz="1600" baseline="0" dirty="0" smtClean="0"/>
                        <a:t>Hebben jullie al eens</a:t>
                      </a:r>
                      <a:r>
                        <a:rPr lang="nl-NL" sz="1600" baseline="0" dirty="0" smtClean="0"/>
                        <a:t> een stal gezien?</a:t>
                      </a:r>
                      <a:endParaRPr lang="nl-NL" sz="1600" dirty="0"/>
                    </a:p>
                  </a:txBody>
                  <a:tcPr/>
                </a:tc>
              </a:tr>
              <a:tr h="309900">
                <a:tc>
                  <a:txBody>
                    <a:bodyPr/>
                    <a:lstStyle/>
                    <a:p>
                      <a:r>
                        <a:rPr lang="nl-NL" sz="1600" b="1" dirty="0" smtClean="0">
                          <a:solidFill>
                            <a:srgbClr val="FFFFFF"/>
                          </a:solidFill>
                        </a:rPr>
                        <a:t>Dag 4 Motivatie</a:t>
                      </a:r>
                      <a:endParaRPr lang="nl-NL" sz="1600" b="1" dirty="0">
                        <a:solidFill>
                          <a:srgbClr val="FFFFFF"/>
                        </a:solidFill>
                      </a:endParaRPr>
                    </a:p>
                  </a:txBody>
                  <a:tcPr>
                    <a:solidFill>
                      <a:srgbClr val="000000"/>
                    </a:solidFill>
                  </a:tcPr>
                </a:tc>
                <a:tc>
                  <a:txBody>
                    <a:bodyPr/>
                    <a:lstStyle/>
                    <a:p>
                      <a:r>
                        <a:rPr lang="nl-NL" sz="1600" b="1" dirty="0" smtClean="0">
                          <a:solidFill>
                            <a:schemeClr val="bg1"/>
                          </a:solidFill>
                        </a:rPr>
                        <a:t>Beknopte herhaling magische woorden</a:t>
                      </a:r>
                      <a:endParaRPr lang="nl-NL" sz="1600" b="1" dirty="0">
                        <a:solidFill>
                          <a:schemeClr val="bg1"/>
                        </a:solidFill>
                      </a:endParaRPr>
                    </a:p>
                  </a:txBody>
                  <a:tcPr>
                    <a:solidFill>
                      <a:srgbClr val="000000"/>
                    </a:solidFill>
                  </a:tcPr>
                </a:tc>
              </a:tr>
              <a:tr h="309900">
                <a:tc>
                  <a:txBody>
                    <a:bodyPr/>
                    <a:lstStyle/>
                    <a:p>
                      <a:r>
                        <a:rPr lang="nl-NL" sz="1600" dirty="0" smtClean="0"/>
                        <a:t>Definitie</a:t>
                      </a:r>
                      <a:r>
                        <a:rPr lang="nl-NL" sz="1600" dirty="0" smtClean="0"/>
                        <a:t> de</a:t>
                      </a:r>
                      <a:r>
                        <a:rPr lang="nl-NL" sz="1600" baseline="0" dirty="0" smtClean="0"/>
                        <a:t> stal</a:t>
                      </a:r>
                      <a:endParaRPr lang="nl-NL" sz="1600" dirty="0"/>
                    </a:p>
                  </a:txBody>
                  <a:tcPr/>
                </a:tc>
                <a:tc>
                  <a:txBody>
                    <a:bodyPr/>
                    <a:lstStyle/>
                    <a:p>
                      <a:r>
                        <a:rPr lang="nl-NL" sz="1600" dirty="0" smtClean="0"/>
                        <a:t>Kijk, hier zie je een foto van de stal. De stal is een huis voor de boerderijdieren, waar ze kunnen schuilen, eten en slapen. (Soms gebruikt de boer zijn stal ook om materiaal of gereedschap te bewaren.) </a:t>
                      </a:r>
                      <a:endParaRPr lang="nl-NL" sz="1600" dirty="0"/>
                    </a:p>
                  </a:txBody>
                  <a:tcPr/>
                </a:tc>
              </a:tr>
              <a:tr h="309900">
                <a:tc>
                  <a:txBody>
                    <a:bodyPr/>
                    <a:lstStyle/>
                    <a:p>
                      <a:r>
                        <a:rPr lang="nl-NL" sz="1600" dirty="0" smtClean="0"/>
                        <a:t>Eenvoudige vragen</a:t>
                      </a:r>
                      <a:endParaRPr lang="nl-NL" sz="1600" dirty="0"/>
                    </a:p>
                  </a:txBody>
                  <a:tcPr/>
                </a:tc>
                <a:tc>
                  <a:txBody>
                    <a:bodyPr/>
                    <a:lstStyle/>
                    <a:p>
                      <a:r>
                        <a:rPr lang="nl-NL" sz="1600" i="0" dirty="0" smtClean="0"/>
                        <a:t>Hoe</a:t>
                      </a:r>
                      <a:r>
                        <a:rPr lang="nl-NL" sz="1600" i="0" baseline="0" dirty="0" smtClean="0"/>
                        <a:t> noem je het huis van de schapen op de boerderij</a:t>
                      </a:r>
                      <a:r>
                        <a:rPr lang="nl-NL" sz="1600" i="0" dirty="0" smtClean="0"/>
                        <a:t>? </a:t>
                      </a:r>
                      <a:r>
                        <a:rPr lang="nl-NL" sz="1600" dirty="0" smtClean="0">
                          <a:sym typeface="Wingdings"/>
                        </a:rPr>
                        <a:t> </a:t>
                      </a:r>
                      <a:r>
                        <a:rPr lang="nl-NL" sz="1600" i="1" dirty="0" smtClean="0">
                          <a:sym typeface="Wingdings"/>
                        </a:rPr>
                        <a:t>de</a:t>
                      </a:r>
                      <a:r>
                        <a:rPr lang="nl-NL" sz="1600" i="1" baseline="0" dirty="0" smtClean="0">
                          <a:sym typeface="Wingdings"/>
                        </a:rPr>
                        <a:t> stal</a:t>
                      </a:r>
                      <a:endParaRPr lang="nl-NL" sz="1600" i="1" dirty="0" smtClean="0"/>
                    </a:p>
                    <a:p>
                      <a:r>
                        <a:rPr lang="nl-NL" sz="1600" i="0" dirty="0" smtClean="0"/>
                        <a:t>Hoe noem je het huis van de koeien op de boerderij? </a:t>
                      </a:r>
                      <a:r>
                        <a:rPr lang="nl-NL" sz="1600" i="1" dirty="0" smtClean="0">
                          <a:sym typeface="Wingdings"/>
                        </a:rPr>
                        <a:t> de</a:t>
                      </a:r>
                      <a:r>
                        <a:rPr lang="nl-NL" sz="1600" i="1" baseline="0" dirty="0" smtClean="0">
                          <a:sym typeface="Wingdings"/>
                        </a:rPr>
                        <a:t> stal</a:t>
                      </a:r>
                    </a:p>
                    <a:p>
                      <a:pPr algn="l"/>
                      <a:r>
                        <a:rPr lang="nl-NL" sz="1600" i="0" baseline="0" dirty="0" smtClean="0">
                          <a:sym typeface="Wingdings"/>
                        </a:rPr>
                        <a:t>Wat is een stal?  </a:t>
                      </a:r>
                      <a:r>
                        <a:rPr lang="nl-NL" sz="1600" i="1" baseline="0" dirty="0" smtClean="0">
                          <a:sym typeface="Wingdings"/>
                        </a:rPr>
                        <a:t>Het huis van de boerderijdieren.</a:t>
                      </a:r>
                      <a:endParaRPr lang="nl-NL" sz="1600" i="1" dirty="0" smtClean="0"/>
                    </a:p>
                  </a:txBody>
                  <a:tcPr/>
                </a:tc>
              </a:tr>
            </a:tbl>
          </a:graphicData>
        </a:graphic>
      </p:graphicFrame>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9" name="Tabel 8"/>
          <p:cNvGraphicFramePr>
            <a:graphicFrameLocks noGrp="1"/>
          </p:cNvGraphicFramePr>
          <p:nvPr/>
        </p:nvGraphicFramePr>
        <p:xfrm>
          <a:off x="101025" y="6153530"/>
          <a:ext cx="9042975" cy="457200"/>
        </p:xfrm>
        <a:graphic>
          <a:graphicData uri="http://schemas.openxmlformats.org/drawingml/2006/table">
            <a:tbl>
              <a:tblPr firstRow="1" bandRow="1">
                <a:tableStyleId>{7E9639D4-E3E2-4D34-9284-5A2195B3D0D7}</a:tableStyleId>
              </a:tblPr>
              <a:tblGrid>
                <a:gridCol w="1878285"/>
                <a:gridCol w="5756493"/>
                <a:gridCol w="1408197"/>
              </a:tblGrid>
              <a:tr h="173108">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nl-NL" b="1" dirty="0" smtClean="0">
                          <a:solidFill>
                            <a:srgbClr val="000000"/>
                          </a:solidFill>
                          <a:latin typeface="+mn-lt"/>
                        </a:rPr>
                        <a:t>59 HET</a:t>
                      </a:r>
                      <a:r>
                        <a:rPr lang="nl-NL" b="1" baseline="0" dirty="0" smtClean="0">
                          <a:solidFill>
                            <a:srgbClr val="000000"/>
                          </a:solidFill>
                          <a:latin typeface="+mn-lt"/>
                        </a:rPr>
                        <a:t> HOOI</a:t>
                      </a:r>
                      <a:endParaRPr lang="nl-NL" b="1" dirty="0" smtClean="0">
                        <a:solidFill>
                          <a:srgbClr val="000000"/>
                        </a:solidFill>
                        <a:latin typeface="+mn-lt"/>
                      </a:endParaRPr>
                    </a:p>
                  </a:txBody>
                  <a:tcPr>
                    <a:lnL w="9525" cap="flat" cmpd="sng" algn="ctr">
                      <a:noFill/>
                      <a:prstDash val="solid"/>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noFill/>
                  </a:tcPr>
                </a:tc>
                <a:tc>
                  <a:txBody>
                    <a:bodyPr/>
                    <a:lstStyle/>
                    <a:p>
                      <a:r>
                        <a:rPr lang="nl-NL" b="0" dirty="0" smtClean="0">
                          <a:solidFill>
                            <a:srgbClr val="000000"/>
                          </a:solidFill>
                          <a:latin typeface="+mn-lt"/>
                          <a:cs typeface="Comic Sans MS"/>
                        </a:rPr>
                        <a:t>Het hooi is heel droog gras</a:t>
                      </a:r>
                      <a:r>
                        <a:rPr lang="nl-NL" b="0" baseline="0" dirty="0" smtClean="0">
                          <a:solidFill>
                            <a:srgbClr val="000000"/>
                          </a:solidFill>
                          <a:latin typeface="+mn-lt"/>
                          <a:cs typeface="Comic Sans MS"/>
                        </a:rPr>
                        <a:t>. Sommige dieren eten hooi.</a:t>
                      </a:r>
                      <a:endParaRPr lang="nl-NL" b="0" dirty="0">
                        <a:solidFill>
                          <a:srgbClr val="000000"/>
                        </a:solidFill>
                        <a:latin typeface="+mn-lt"/>
                        <a:cs typeface="Comic Sans MS"/>
                      </a:endParaRPr>
                    </a:p>
                  </a:txBody>
                  <a:tcPr>
                    <a:lnL>
                      <a:noFill/>
                    </a:lnL>
                    <a:lnR w="9525" cap="flat" cmpd="sng" algn="ctr">
                      <a:noFill/>
                      <a:prstDash val="solid"/>
                    </a:lnR>
                    <a:lnT w="9525" cap="flat" cmpd="sng" algn="ctr">
                      <a:noFill/>
                      <a:prstDash val="solid"/>
                    </a:lnT>
                    <a:lnB w="9525" cap="flat" cmpd="sng" algn="ctr">
                      <a:noFill/>
                      <a:prstDash val="solid"/>
                    </a:lnB>
                    <a:lnTlToBr w="12700" cmpd="sng">
                      <a:noFill/>
                      <a:prstDash val="solid"/>
                    </a:lnTlToBr>
                    <a:lnBlToTr w="12700" cmpd="sng">
                      <a:noFill/>
                      <a:prstDash val="solid"/>
                    </a:lnBlToTr>
                    <a:solidFill>
                      <a:srgbClr val="FFFFFF"/>
                    </a:solidFill>
                  </a:tcPr>
                </a:tc>
                <a:tc>
                  <a:txBody>
                    <a:bodyPr/>
                    <a:lstStyle/>
                    <a:p>
                      <a:pPr algn="r"/>
                      <a:r>
                        <a:rPr lang="nl-NL" sz="1200" b="0" dirty="0" smtClean="0">
                          <a:solidFill>
                            <a:srgbClr val="000000"/>
                          </a:solidFill>
                        </a:rPr>
                        <a:t>Boer</a:t>
                      </a:r>
                    </a:p>
                    <a:p>
                      <a:pPr algn="r"/>
                      <a:r>
                        <a:rPr lang="nl-NL" sz="1200" b="0" dirty="0" smtClean="0">
                          <a:solidFill>
                            <a:srgbClr val="000000"/>
                          </a:solidFill>
                        </a:rPr>
                        <a:t>Verhaal</a:t>
                      </a:r>
                      <a:endParaRPr lang="nl-NL" sz="1200" b="0" dirty="0">
                        <a:solidFill>
                          <a:srgbClr val="000000"/>
                        </a:solidFill>
                      </a:endParaRPr>
                    </a:p>
                  </a:txBody>
                  <a:tcPr anchor="b">
                    <a:lnL>
                      <a:noFill/>
                    </a:lnL>
                    <a:lnR w="9525" cap="flat" cmpd="sng" algn="ctr">
                      <a:noFill/>
                      <a:prstDash val="solid"/>
                    </a:lnR>
                    <a:lnT w="9525" cap="flat" cmpd="sng" algn="ctr">
                      <a:noFill/>
                      <a:prstDash val="solid"/>
                    </a:lnT>
                    <a:lnB w="9525" cap="flat" cmpd="sng" algn="ctr">
                      <a:noFill/>
                      <a:prstDash val="solid"/>
                    </a:lnB>
                    <a:lnTlToBr w="12700" cmpd="sng">
                      <a:noFill/>
                      <a:prstDash val="solid"/>
                    </a:lnTlToBr>
                    <a:lnBlToTr w="12700" cmpd="sng">
                      <a:noFill/>
                      <a:prstDash val="solid"/>
                    </a:lnBlToTr>
                    <a:solidFill>
                      <a:srgbClr val="FFFFFF"/>
                    </a:solidFill>
                  </a:tcPr>
                </a:tc>
              </a:tr>
            </a:tbl>
          </a:graphicData>
        </a:graphic>
      </p:graphicFrame>
      <p:pic>
        <p:nvPicPr>
          <p:cNvPr id="5" name="Afbeelding 4"/>
          <p:cNvPicPr>
            <a:picLocks noChangeAspect="1"/>
          </p:cNvPicPr>
          <p:nvPr/>
        </p:nvPicPr>
        <p:blipFill>
          <a:blip r:embed="rId3"/>
          <a:stretch>
            <a:fillRect/>
          </a:stretch>
        </p:blipFill>
        <p:spPr>
          <a:xfrm>
            <a:off x="533400" y="76200"/>
            <a:ext cx="8072120" cy="6054090"/>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6" name="Tabel 5"/>
          <p:cNvGraphicFramePr>
            <a:graphicFrameLocks noGrp="1"/>
          </p:cNvGraphicFramePr>
          <p:nvPr/>
        </p:nvGraphicFramePr>
        <p:xfrm>
          <a:off x="214422" y="197967"/>
          <a:ext cx="8755356" cy="5394960"/>
        </p:xfrm>
        <a:graphic>
          <a:graphicData uri="http://schemas.openxmlformats.org/drawingml/2006/table">
            <a:tbl>
              <a:tblPr firstRow="1" bandRow="1">
                <a:tableStyleId>{7E9639D4-E3E2-4D34-9284-5A2195B3D0D7}</a:tableStyleId>
              </a:tblPr>
              <a:tblGrid>
                <a:gridCol w="1939793"/>
                <a:gridCol w="6815563"/>
              </a:tblGrid>
              <a:tr h="175512">
                <a:tc>
                  <a:txBody>
                    <a:bodyPr/>
                    <a:lstStyle/>
                    <a:p>
                      <a:r>
                        <a:rPr lang="nl-NL" sz="1600" b="1" dirty="0" smtClean="0">
                          <a:solidFill>
                            <a:srgbClr val="FFFFFF"/>
                          </a:solidFill>
                        </a:rPr>
                        <a:t>Dag 3 Motivatie</a:t>
                      </a:r>
                      <a:endParaRPr lang="nl-NL" sz="1600" b="1" dirty="0">
                        <a:solidFill>
                          <a:srgbClr val="FFFFFF"/>
                        </a:solidFill>
                      </a:endParaRPr>
                    </a:p>
                  </a:txBody>
                  <a:tcPr>
                    <a:solidFill>
                      <a:schemeClr val="tx1"/>
                    </a:solidFill>
                  </a:tcPr>
                </a:tc>
                <a:tc>
                  <a:txBody>
                    <a:bodyPr/>
                    <a:lstStyle/>
                    <a:p>
                      <a:r>
                        <a:rPr lang="nl-NL" sz="1600" b="1" dirty="0" smtClean="0">
                          <a:solidFill>
                            <a:schemeClr val="bg1"/>
                          </a:solidFill>
                        </a:rPr>
                        <a:t>Introductie magische woorden</a:t>
                      </a:r>
                      <a:endParaRPr lang="nl-NL" sz="1600" b="1" dirty="0">
                        <a:solidFill>
                          <a:schemeClr val="bg1"/>
                        </a:solidFill>
                      </a:endParaRPr>
                    </a:p>
                  </a:txBody>
                  <a:tcPr>
                    <a:solidFill>
                      <a:srgbClr val="000000"/>
                    </a:solidFill>
                  </a:tcPr>
                </a:tc>
              </a:tr>
              <a:tr h="175512">
                <a:tc>
                  <a:txBody>
                    <a:bodyPr/>
                    <a:lstStyle/>
                    <a:p>
                      <a:r>
                        <a:rPr lang="nl-NL" sz="1600" dirty="0" smtClean="0"/>
                        <a:t>Definitie</a:t>
                      </a:r>
                      <a:r>
                        <a:rPr lang="nl-NL" sz="1600" dirty="0" smtClean="0"/>
                        <a:t> het</a:t>
                      </a:r>
                      <a:r>
                        <a:rPr lang="nl-NL" sz="1600" baseline="0" dirty="0" smtClean="0"/>
                        <a:t> hooi</a:t>
                      </a:r>
                      <a:endParaRPr lang="nl-NL" sz="1600"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nl-NL" sz="1600" dirty="0" smtClean="0"/>
                        <a:t>Kijk, hier zie je een foto van</a:t>
                      </a:r>
                      <a:r>
                        <a:rPr lang="nl-NL" sz="1600" dirty="0" smtClean="0"/>
                        <a:t> het</a:t>
                      </a:r>
                      <a:r>
                        <a:rPr lang="nl-NL" sz="1600" baseline="0" dirty="0" smtClean="0"/>
                        <a:t> hooi</a:t>
                      </a:r>
                      <a:r>
                        <a:rPr lang="nl-NL" sz="1600" dirty="0" smtClean="0"/>
                        <a:t>. Het hooi is heel droog gras. Sommige dieren eten hooi.</a:t>
                      </a:r>
                      <a:r>
                        <a:rPr lang="nl-NL" sz="1600" b="0" baseline="0" dirty="0" smtClean="0">
                          <a:solidFill>
                            <a:srgbClr val="000000"/>
                          </a:solidFill>
                        </a:rPr>
                        <a:t> Wat </a:t>
                      </a:r>
                      <a:r>
                        <a:rPr lang="nl-NL" sz="1600" b="0" baseline="0" dirty="0" smtClean="0">
                          <a:solidFill>
                            <a:srgbClr val="000000"/>
                          </a:solidFill>
                        </a:rPr>
                        <a:t>zie je hier?</a:t>
                      </a:r>
                      <a:endParaRPr lang="nl-NL" sz="1600" b="0" dirty="0" smtClean="0">
                        <a:solidFill>
                          <a:srgbClr val="000000"/>
                        </a:solidFill>
                        <a:latin typeface="Comic Sans MS"/>
                        <a:cs typeface="Comic Sans MS"/>
                      </a:endParaRPr>
                    </a:p>
                  </a:txBody>
                  <a:tcPr/>
                </a:tc>
              </a:tr>
              <a:tr h="175512">
                <a:tc>
                  <a:txBody>
                    <a:bodyPr/>
                    <a:lstStyle/>
                    <a:p>
                      <a:r>
                        <a:rPr lang="nl-NL" sz="1600" dirty="0" smtClean="0"/>
                        <a:t>Vraag over prent</a:t>
                      </a:r>
                      <a:endParaRPr lang="nl-NL" sz="1600" dirty="0"/>
                    </a:p>
                  </a:txBody>
                  <a:tcPr/>
                </a:tc>
                <a:tc>
                  <a:txBody>
                    <a:bodyPr/>
                    <a:lstStyle/>
                    <a:p>
                      <a:r>
                        <a:rPr lang="nl-NL" sz="1600" dirty="0" smtClean="0"/>
                        <a:t>Waar</a:t>
                      </a:r>
                      <a:r>
                        <a:rPr lang="nl-NL" sz="1600" dirty="0" smtClean="0"/>
                        <a:t> ligt het hooi? </a:t>
                      </a:r>
                      <a:r>
                        <a:rPr lang="nl-NL" sz="1600" dirty="0" smtClean="0">
                          <a:sym typeface="Wingdings"/>
                        </a:rPr>
                        <a:t> </a:t>
                      </a:r>
                      <a:r>
                        <a:rPr lang="nl-NL" sz="1600" i="1" dirty="0" smtClean="0">
                          <a:sym typeface="Wingdings"/>
                        </a:rPr>
                        <a:t>In</a:t>
                      </a:r>
                      <a:r>
                        <a:rPr lang="nl-NL" sz="1600" i="1" baseline="0" dirty="0" smtClean="0">
                          <a:sym typeface="Wingdings"/>
                        </a:rPr>
                        <a:t> de wei</a:t>
                      </a:r>
                      <a:endParaRPr lang="nl-NL" sz="1600" i="1" dirty="0" smtClean="0"/>
                    </a:p>
                  </a:txBody>
                  <a:tcPr/>
                </a:tc>
              </a:tr>
              <a:tr h="309900">
                <a:tc>
                  <a:txBody>
                    <a:bodyPr/>
                    <a:lstStyle/>
                    <a:p>
                      <a:r>
                        <a:rPr lang="nl-NL" sz="1600" b="1" dirty="0" smtClean="0">
                          <a:solidFill>
                            <a:srgbClr val="FFFFFF"/>
                          </a:solidFill>
                        </a:rPr>
                        <a:t>Dag 3 Verwerking</a:t>
                      </a:r>
                      <a:endParaRPr lang="nl-NL" sz="1600" b="1" dirty="0">
                        <a:solidFill>
                          <a:srgbClr val="FFFFFF"/>
                        </a:solidFill>
                      </a:endParaRPr>
                    </a:p>
                  </a:txBody>
                  <a:tcPr>
                    <a:solidFill>
                      <a:schemeClr val="tx1"/>
                    </a:solidFill>
                  </a:tcPr>
                </a:tc>
                <a:tc>
                  <a:txBody>
                    <a:bodyPr/>
                    <a:lstStyle/>
                    <a:p>
                      <a:r>
                        <a:rPr lang="nl-NL" sz="1600" b="1" dirty="0" smtClean="0">
                          <a:solidFill>
                            <a:schemeClr val="bg1"/>
                          </a:solidFill>
                        </a:rPr>
                        <a:t>Uitgebreide</a:t>
                      </a:r>
                      <a:r>
                        <a:rPr lang="nl-NL" sz="1600" b="1" baseline="0" dirty="0" smtClean="0">
                          <a:solidFill>
                            <a:schemeClr val="bg1"/>
                          </a:solidFill>
                        </a:rPr>
                        <a:t> h</a:t>
                      </a:r>
                      <a:r>
                        <a:rPr lang="nl-NL" sz="1600" b="1" dirty="0" smtClean="0">
                          <a:solidFill>
                            <a:schemeClr val="bg1"/>
                          </a:solidFill>
                        </a:rPr>
                        <a:t>erhaling</a:t>
                      </a:r>
                      <a:r>
                        <a:rPr lang="nl-NL" sz="1600" b="1" baseline="0" dirty="0" smtClean="0">
                          <a:solidFill>
                            <a:schemeClr val="bg1"/>
                          </a:solidFill>
                        </a:rPr>
                        <a:t> magische woorden</a:t>
                      </a:r>
                      <a:endParaRPr lang="nl-NL" sz="1600" b="1" dirty="0">
                        <a:solidFill>
                          <a:schemeClr val="bg1"/>
                        </a:solidFill>
                      </a:endParaRPr>
                    </a:p>
                  </a:txBody>
                  <a:tcPr>
                    <a:solidFill>
                      <a:srgbClr val="000000"/>
                    </a:solidFill>
                  </a:tcPr>
                </a:tc>
              </a:tr>
              <a:tr h="309900">
                <a:tc>
                  <a:txBody>
                    <a:bodyPr/>
                    <a:lstStyle/>
                    <a:p>
                      <a:r>
                        <a:rPr lang="nl-NL" sz="1600" dirty="0" smtClean="0"/>
                        <a:t>Definitie</a:t>
                      </a:r>
                      <a:r>
                        <a:rPr lang="nl-NL" sz="1600" dirty="0" smtClean="0"/>
                        <a:t> het</a:t>
                      </a:r>
                      <a:r>
                        <a:rPr lang="nl-NL" sz="1600" baseline="0" dirty="0" smtClean="0"/>
                        <a:t> hooi</a:t>
                      </a:r>
                      <a:endParaRPr lang="nl-NL" sz="1600"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nl-NL" sz="1600" dirty="0" smtClean="0"/>
                        <a:t>Kijk, hier zie je een foto van het</a:t>
                      </a:r>
                      <a:r>
                        <a:rPr lang="nl-NL" sz="1600" baseline="0" dirty="0" smtClean="0"/>
                        <a:t> hooi</a:t>
                      </a:r>
                      <a:r>
                        <a:rPr lang="nl-NL" sz="1600" dirty="0" smtClean="0"/>
                        <a:t>. Het hooi is heel droog gras. Sommige dieren eten hooi.</a:t>
                      </a:r>
                      <a:r>
                        <a:rPr lang="nl-NL" sz="1600" b="0" baseline="0" dirty="0" smtClean="0">
                          <a:solidFill>
                            <a:srgbClr val="000000"/>
                          </a:solidFill>
                        </a:rPr>
                        <a:t> Wat zie je hier?</a:t>
                      </a:r>
                      <a:endParaRPr lang="nl-NL" sz="1600" b="0" dirty="0" smtClean="0">
                        <a:solidFill>
                          <a:srgbClr val="000000"/>
                        </a:solidFill>
                        <a:latin typeface="Comic Sans MS"/>
                        <a:cs typeface="Comic Sans MS"/>
                      </a:endParaRPr>
                    </a:p>
                  </a:txBody>
                  <a:tcPr/>
                </a:tc>
              </a:tr>
              <a:tr h="309900">
                <a:tc>
                  <a:txBody>
                    <a:bodyPr/>
                    <a:lstStyle/>
                    <a:p>
                      <a:r>
                        <a:rPr lang="nl-NL" sz="1600" dirty="0" smtClean="0"/>
                        <a:t>Link met verhaal</a:t>
                      </a:r>
                      <a:endParaRPr lang="nl-NL" sz="1600" dirty="0"/>
                    </a:p>
                  </a:txBody>
                  <a:tcPr/>
                </a:tc>
                <a:tc>
                  <a:txBody>
                    <a:bodyPr/>
                    <a:lstStyle/>
                    <a:p>
                      <a:r>
                        <a:rPr lang="nl-NL" sz="1600" dirty="0" smtClean="0"/>
                        <a:t>In</a:t>
                      </a:r>
                      <a:r>
                        <a:rPr lang="nl-NL" sz="1600" baseline="0" dirty="0" smtClean="0"/>
                        <a:t> ons boek eten de koeien hooi.</a:t>
                      </a:r>
                      <a:endParaRPr lang="nl-NL" sz="1600" dirty="0"/>
                    </a:p>
                  </a:txBody>
                  <a:tcPr/>
                </a:tc>
              </a:tr>
              <a:tr h="309900">
                <a:tc>
                  <a:txBody>
                    <a:bodyPr/>
                    <a:lstStyle/>
                    <a:p>
                      <a:r>
                        <a:rPr lang="nl-NL" sz="1600" dirty="0" smtClean="0"/>
                        <a:t>Eenvoudige vragen</a:t>
                      </a:r>
                      <a:endParaRPr lang="nl-NL" sz="1600" dirty="0"/>
                    </a:p>
                  </a:txBody>
                  <a:tcPr/>
                </a:tc>
                <a:tc>
                  <a:txBody>
                    <a:bodyPr/>
                    <a:lstStyle/>
                    <a:p>
                      <a:r>
                        <a:rPr lang="nl-NL" sz="1600" i="0" dirty="0" smtClean="0"/>
                        <a:t>Wat eten de koeien? </a:t>
                      </a:r>
                      <a:r>
                        <a:rPr lang="nl-NL" sz="1600" dirty="0" smtClean="0">
                          <a:sym typeface="Wingdings"/>
                        </a:rPr>
                        <a:t></a:t>
                      </a:r>
                      <a:r>
                        <a:rPr lang="nl-NL" sz="1600" dirty="0" smtClean="0">
                          <a:sym typeface="Wingdings"/>
                        </a:rPr>
                        <a:t> </a:t>
                      </a:r>
                      <a:r>
                        <a:rPr lang="nl-NL" sz="1600" i="1" dirty="0" smtClean="0">
                          <a:sym typeface="Wingdings"/>
                        </a:rPr>
                        <a:t>hooi</a:t>
                      </a:r>
                      <a:endParaRPr lang="nl-NL" sz="1600" i="1" dirty="0" smtClean="0"/>
                    </a:p>
                    <a:p>
                      <a:r>
                        <a:rPr lang="nl-NL" sz="1600" i="0" dirty="0" smtClean="0"/>
                        <a:t>Wat</a:t>
                      </a:r>
                      <a:r>
                        <a:rPr lang="nl-NL" sz="1600" i="0" baseline="0" dirty="0" smtClean="0"/>
                        <a:t> eten paarden</a:t>
                      </a:r>
                      <a:r>
                        <a:rPr lang="nl-NL" sz="1600" i="0" dirty="0" smtClean="0"/>
                        <a:t>? </a:t>
                      </a:r>
                      <a:r>
                        <a:rPr lang="nl-NL" sz="1600" i="1" dirty="0" smtClean="0">
                          <a:sym typeface="Wingdings"/>
                        </a:rPr>
                        <a:t></a:t>
                      </a:r>
                      <a:r>
                        <a:rPr lang="nl-NL" sz="1600" i="1" dirty="0" smtClean="0">
                          <a:sym typeface="Wingdings"/>
                        </a:rPr>
                        <a:t> hooi</a:t>
                      </a:r>
                      <a:endParaRPr lang="nl-NL" sz="1600" i="1" baseline="0" dirty="0" smtClean="0">
                        <a:sym typeface="Wingdings"/>
                      </a:endParaRPr>
                    </a:p>
                    <a:p>
                      <a:pPr algn="l"/>
                      <a:r>
                        <a:rPr lang="nl-NL" sz="1600" i="0" baseline="0" dirty="0" smtClean="0">
                          <a:sym typeface="Wingdings"/>
                        </a:rPr>
                        <a:t>Wat</a:t>
                      </a:r>
                      <a:r>
                        <a:rPr lang="nl-NL" sz="1600" i="0" baseline="0" dirty="0" smtClean="0">
                          <a:sym typeface="Wingdings"/>
                        </a:rPr>
                        <a:t> is hooi eigenlijk? </a:t>
                      </a:r>
                      <a:r>
                        <a:rPr lang="nl-NL" sz="1600" i="0" baseline="0" dirty="0" smtClean="0">
                          <a:sym typeface="Wingdings"/>
                        </a:rPr>
                        <a:t></a:t>
                      </a:r>
                      <a:r>
                        <a:rPr lang="nl-NL" sz="1600" i="0" baseline="0" dirty="0" smtClean="0">
                          <a:sym typeface="Wingdings"/>
                        </a:rPr>
                        <a:t> </a:t>
                      </a:r>
                      <a:r>
                        <a:rPr lang="nl-NL" sz="1600" i="1" baseline="0" dirty="0" smtClean="0">
                          <a:sym typeface="Wingdings"/>
                        </a:rPr>
                        <a:t>Gedroogd gras</a:t>
                      </a:r>
                      <a:endParaRPr lang="nl-NL" sz="1600" i="1" dirty="0" smtClean="0"/>
                    </a:p>
                  </a:txBody>
                  <a:tcPr/>
                </a:tc>
              </a:tr>
              <a:tr h="309900">
                <a:tc>
                  <a:txBody>
                    <a:bodyPr/>
                    <a:lstStyle/>
                    <a:p>
                      <a:r>
                        <a:rPr lang="nl-NL" sz="1600" dirty="0" smtClean="0"/>
                        <a:t>Eigen ervaring</a:t>
                      </a:r>
                      <a:endParaRPr lang="nl-NL" sz="1600" dirty="0"/>
                    </a:p>
                  </a:txBody>
                  <a:tcPr/>
                </a:tc>
                <a:tc>
                  <a:txBody>
                    <a:bodyPr/>
                    <a:lstStyle/>
                    <a:p>
                      <a:r>
                        <a:rPr lang="nl-NL" sz="1600" baseline="0" dirty="0" smtClean="0"/>
                        <a:t>Hebben jullie al</a:t>
                      </a:r>
                      <a:r>
                        <a:rPr lang="nl-NL" sz="1600" baseline="0" dirty="0" smtClean="0"/>
                        <a:t> eens hooi gezien</a:t>
                      </a:r>
                      <a:r>
                        <a:rPr lang="nl-NL" sz="1600" baseline="0" dirty="0" smtClean="0"/>
                        <a:t>?</a:t>
                      </a:r>
                      <a:endParaRPr lang="nl-NL" sz="1600" dirty="0"/>
                    </a:p>
                  </a:txBody>
                  <a:tcPr/>
                </a:tc>
              </a:tr>
              <a:tr h="309900">
                <a:tc>
                  <a:txBody>
                    <a:bodyPr/>
                    <a:lstStyle/>
                    <a:p>
                      <a:r>
                        <a:rPr lang="nl-NL" sz="1600" b="1" dirty="0" smtClean="0">
                          <a:solidFill>
                            <a:srgbClr val="FFFFFF"/>
                          </a:solidFill>
                        </a:rPr>
                        <a:t>Dag 4 Motivatie</a:t>
                      </a:r>
                      <a:endParaRPr lang="nl-NL" sz="1600" b="1" dirty="0">
                        <a:solidFill>
                          <a:srgbClr val="FFFFFF"/>
                        </a:solidFill>
                      </a:endParaRPr>
                    </a:p>
                  </a:txBody>
                  <a:tcPr>
                    <a:solidFill>
                      <a:srgbClr val="000000"/>
                    </a:solidFill>
                  </a:tcPr>
                </a:tc>
                <a:tc>
                  <a:txBody>
                    <a:bodyPr/>
                    <a:lstStyle/>
                    <a:p>
                      <a:r>
                        <a:rPr lang="nl-NL" sz="1600" b="1" dirty="0" smtClean="0">
                          <a:solidFill>
                            <a:schemeClr val="bg1"/>
                          </a:solidFill>
                        </a:rPr>
                        <a:t>Beknopte herhaling magische woorden</a:t>
                      </a:r>
                      <a:endParaRPr lang="nl-NL" sz="1600" b="1" dirty="0">
                        <a:solidFill>
                          <a:schemeClr val="bg1"/>
                        </a:solidFill>
                      </a:endParaRPr>
                    </a:p>
                  </a:txBody>
                  <a:tcPr>
                    <a:solidFill>
                      <a:srgbClr val="000000"/>
                    </a:solidFill>
                  </a:tcPr>
                </a:tc>
              </a:tr>
              <a:tr h="309900">
                <a:tc>
                  <a:txBody>
                    <a:bodyPr/>
                    <a:lstStyle/>
                    <a:p>
                      <a:r>
                        <a:rPr lang="nl-NL" sz="1600" dirty="0" smtClean="0"/>
                        <a:t>Definitie</a:t>
                      </a:r>
                      <a:r>
                        <a:rPr lang="nl-NL" sz="1600" dirty="0" smtClean="0"/>
                        <a:t> het</a:t>
                      </a:r>
                      <a:r>
                        <a:rPr lang="nl-NL" sz="1600" baseline="0" dirty="0" smtClean="0"/>
                        <a:t> hooi</a:t>
                      </a:r>
                      <a:endParaRPr lang="nl-NL" sz="1600"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nl-NL" sz="1600" dirty="0" smtClean="0"/>
                        <a:t>Kijk, hier zie je een foto van het</a:t>
                      </a:r>
                      <a:r>
                        <a:rPr lang="nl-NL" sz="1600" baseline="0" dirty="0" smtClean="0"/>
                        <a:t> hooi</a:t>
                      </a:r>
                      <a:r>
                        <a:rPr lang="nl-NL" sz="1600" dirty="0" smtClean="0"/>
                        <a:t>. Het hooi is heel droog gras. Sommige dieren eten hooi.</a:t>
                      </a:r>
                      <a:r>
                        <a:rPr lang="nl-NL" sz="1600" b="0" baseline="0" dirty="0" smtClean="0">
                          <a:solidFill>
                            <a:srgbClr val="000000"/>
                          </a:solidFill>
                        </a:rPr>
                        <a:t> Wat zie je hier?</a:t>
                      </a:r>
                      <a:endParaRPr lang="nl-NL" sz="1600" b="0" dirty="0" smtClean="0">
                        <a:solidFill>
                          <a:srgbClr val="000000"/>
                        </a:solidFill>
                        <a:latin typeface="Comic Sans MS"/>
                        <a:cs typeface="Comic Sans MS"/>
                      </a:endParaRPr>
                    </a:p>
                  </a:txBody>
                  <a:tcPr/>
                </a:tc>
              </a:tr>
              <a:tr h="309900">
                <a:tc>
                  <a:txBody>
                    <a:bodyPr/>
                    <a:lstStyle/>
                    <a:p>
                      <a:r>
                        <a:rPr lang="nl-NL" sz="1600" dirty="0" smtClean="0"/>
                        <a:t>Eenvoudige vragen</a:t>
                      </a:r>
                      <a:endParaRPr lang="nl-NL" sz="1600" dirty="0"/>
                    </a:p>
                  </a:txBody>
                  <a:tcPr/>
                </a:tc>
                <a:tc>
                  <a:txBody>
                    <a:bodyPr/>
                    <a:lstStyle/>
                    <a:p>
                      <a:r>
                        <a:rPr lang="nl-NL" sz="1600" i="0" dirty="0" smtClean="0"/>
                        <a:t>Wat eten de koeien? </a:t>
                      </a:r>
                      <a:r>
                        <a:rPr lang="nl-NL" sz="1600" dirty="0" smtClean="0">
                          <a:sym typeface="Wingdings"/>
                        </a:rPr>
                        <a:t> </a:t>
                      </a:r>
                      <a:r>
                        <a:rPr lang="nl-NL" sz="1600" i="1" dirty="0" smtClean="0">
                          <a:sym typeface="Wingdings"/>
                        </a:rPr>
                        <a:t>hooi</a:t>
                      </a:r>
                      <a:endParaRPr lang="nl-NL" sz="1600" i="1" dirty="0" smtClean="0"/>
                    </a:p>
                    <a:p>
                      <a:r>
                        <a:rPr lang="nl-NL" sz="1600" i="0" dirty="0" smtClean="0"/>
                        <a:t>Wat</a:t>
                      </a:r>
                      <a:r>
                        <a:rPr lang="nl-NL" sz="1600" i="0" baseline="0" dirty="0" smtClean="0"/>
                        <a:t> eten paarden</a:t>
                      </a:r>
                      <a:r>
                        <a:rPr lang="nl-NL" sz="1600" i="0" dirty="0" smtClean="0"/>
                        <a:t>? </a:t>
                      </a:r>
                      <a:r>
                        <a:rPr lang="nl-NL" sz="1600" i="1" dirty="0" smtClean="0">
                          <a:sym typeface="Wingdings"/>
                        </a:rPr>
                        <a:t> hooi</a:t>
                      </a:r>
                      <a:endParaRPr lang="nl-NL" sz="1600" i="1" baseline="0" dirty="0" smtClean="0">
                        <a:sym typeface="Wingdings"/>
                      </a:endParaRPr>
                    </a:p>
                    <a:p>
                      <a:pPr algn="l"/>
                      <a:r>
                        <a:rPr lang="nl-NL" sz="1600" i="0" baseline="0" dirty="0" smtClean="0">
                          <a:sym typeface="Wingdings"/>
                        </a:rPr>
                        <a:t>Wat is hooi eigenlijk?  </a:t>
                      </a:r>
                      <a:r>
                        <a:rPr lang="nl-NL" sz="1600" i="1" baseline="0" dirty="0" smtClean="0">
                          <a:sym typeface="Wingdings"/>
                        </a:rPr>
                        <a:t>Gedroogd gras</a:t>
                      </a:r>
                      <a:endParaRPr lang="nl-NL" sz="1600" i="1" dirty="0" smtClean="0"/>
                    </a:p>
                  </a:txBody>
                  <a:tcPr/>
                </a:tc>
              </a:tr>
            </a:tbl>
          </a:graphicData>
        </a:graphic>
      </p:graphicFrame>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6" name="Tabel 5"/>
          <p:cNvGraphicFramePr>
            <a:graphicFrameLocks noGrp="1"/>
          </p:cNvGraphicFramePr>
          <p:nvPr/>
        </p:nvGraphicFramePr>
        <p:xfrm>
          <a:off x="214422" y="197967"/>
          <a:ext cx="8755356" cy="5394960"/>
        </p:xfrm>
        <a:graphic>
          <a:graphicData uri="http://schemas.openxmlformats.org/drawingml/2006/table">
            <a:tbl>
              <a:tblPr firstRow="1" bandRow="1">
                <a:tableStyleId>{7E9639D4-E3E2-4D34-9284-5A2195B3D0D7}</a:tableStyleId>
              </a:tblPr>
              <a:tblGrid>
                <a:gridCol w="1939793"/>
                <a:gridCol w="6815563"/>
              </a:tblGrid>
              <a:tr h="175512">
                <a:tc>
                  <a:txBody>
                    <a:bodyPr/>
                    <a:lstStyle/>
                    <a:p>
                      <a:r>
                        <a:rPr lang="nl-NL" sz="1600" b="1" dirty="0" smtClean="0">
                          <a:solidFill>
                            <a:srgbClr val="FFFFFF"/>
                          </a:solidFill>
                        </a:rPr>
                        <a:t>Dag 3 Motivatie</a:t>
                      </a:r>
                      <a:endParaRPr lang="nl-NL" sz="1600" b="1" dirty="0">
                        <a:solidFill>
                          <a:srgbClr val="FFFFFF"/>
                        </a:solidFill>
                      </a:endParaRPr>
                    </a:p>
                  </a:txBody>
                  <a:tcPr>
                    <a:solidFill>
                      <a:schemeClr val="tx1"/>
                    </a:solidFill>
                  </a:tcPr>
                </a:tc>
                <a:tc>
                  <a:txBody>
                    <a:bodyPr/>
                    <a:lstStyle/>
                    <a:p>
                      <a:r>
                        <a:rPr lang="nl-NL" sz="1600" b="1" dirty="0" smtClean="0">
                          <a:solidFill>
                            <a:schemeClr val="bg1"/>
                          </a:solidFill>
                        </a:rPr>
                        <a:t>Introductie magische woorden</a:t>
                      </a:r>
                      <a:endParaRPr lang="nl-NL" sz="1600" b="1" dirty="0">
                        <a:solidFill>
                          <a:schemeClr val="bg1"/>
                        </a:solidFill>
                      </a:endParaRPr>
                    </a:p>
                  </a:txBody>
                  <a:tcPr>
                    <a:solidFill>
                      <a:srgbClr val="000000"/>
                    </a:solidFill>
                  </a:tcPr>
                </a:tc>
              </a:tr>
              <a:tr h="175512">
                <a:tc>
                  <a:txBody>
                    <a:bodyPr/>
                    <a:lstStyle/>
                    <a:p>
                      <a:r>
                        <a:rPr lang="nl-NL" sz="1600" dirty="0" smtClean="0"/>
                        <a:t>Definitie</a:t>
                      </a:r>
                      <a:r>
                        <a:rPr lang="nl-NL" sz="1600" dirty="0" smtClean="0"/>
                        <a:t> melken</a:t>
                      </a:r>
                      <a:endParaRPr lang="nl-NL" sz="1600"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nl-NL" sz="1600" dirty="0" smtClean="0"/>
                        <a:t>Kijk, hier zie je een foto van</a:t>
                      </a:r>
                      <a:r>
                        <a:rPr lang="nl-NL" sz="1600" dirty="0" smtClean="0"/>
                        <a:t> melken. Als je de koe melkt,</a:t>
                      </a:r>
                      <a:r>
                        <a:rPr lang="nl-NL" sz="1600" baseline="0" dirty="0" smtClean="0"/>
                        <a:t> dan haal je de melk uit de uier. Je kan met de hand melken of met een machine. </a:t>
                      </a:r>
                      <a:r>
                        <a:rPr lang="nl-NL" sz="1600" b="0" baseline="0" dirty="0" smtClean="0">
                          <a:solidFill>
                            <a:srgbClr val="000000"/>
                          </a:solidFill>
                        </a:rPr>
                        <a:t>Wat </a:t>
                      </a:r>
                      <a:r>
                        <a:rPr lang="nl-NL" sz="1600" b="0" baseline="0" dirty="0" smtClean="0">
                          <a:solidFill>
                            <a:srgbClr val="000000"/>
                          </a:solidFill>
                        </a:rPr>
                        <a:t>zie je hier?</a:t>
                      </a:r>
                      <a:endParaRPr lang="nl-NL" sz="1600" b="0" dirty="0" smtClean="0">
                        <a:solidFill>
                          <a:srgbClr val="000000"/>
                        </a:solidFill>
                        <a:latin typeface="Comic Sans MS"/>
                        <a:cs typeface="Comic Sans MS"/>
                      </a:endParaRPr>
                    </a:p>
                  </a:txBody>
                  <a:tcPr/>
                </a:tc>
              </a:tr>
              <a:tr h="175512">
                <a:tc>
                  <a:txBody>
                    <a:bodyPr/>
                    <a:lstStyle/>
                    <a:p>
                      <a:r>
                        <a:rPr lang="nl-NL" sz="1600" dirty="0" smtClean="0"/>
                        <a:t>Vraag over prent</a:t>
                      </a:r>
                      <a:endParaRPr lang="nl-NL" sz="1600" dirty="0"/>
                    </a:p>
                  </a:txBody>
                  <a:tcPr/>
                </a:tc>
                <a:tc>
                  <a:txBody>
                    <a:bodyPr/>
                    <a:lstStyle/>
                    <a:p>
                      <a:r>
                        <a:rPr lang="nl-NL" sz="1600" dirty="0" smtClean="0"/>
                        <a:t>Hoe melkt het meisje</a:t>
                      </a:r>
                      <a:r>
                        <a:rPr lang="nl-NL" sz="1600" baseline="0" dirty="0" smtClean="0"/>
                        <a:t> de koe</a:t>
                      </a:r>
                      <a:r>
                        <a:rPr lang="nl-NL" sz="1600" dirty="0" smtClean="0"/>
                        <a:t>? </a:t>
                      </a:r>
                      <a:r>
                        <a:rPr lang="nl-NL" sz="1600" dirty="0" smtClean="0">
                          <a:sym typeface="Wingdings"/>
                        </a:rPr>
                        <a:t></a:t>
                      </a:r>
                      <a:r>
                        <a:rPr lang="nl-NL" sz="1600" dirty="0" smtClean="0">
                          <a:sym typeface="Wingdings"/>
                        </a:rPr>
                        <a:t> </a:t>
                      </a:r>
                      <a:r>
                        <a:rPr lang="nl-NL" sz="1600" i="1" dirty="0" smtClean="0">
                          <a:sym typeface="Wingdings"/>
                        </a:rPr>
                        <a:t>Met haar hand. Met</a:t>
                      </a:r>
                      <a:r>
                        <a:rPr lang="nl-NL" sz="1600" i="1" baseline="0" dirty="0" smtClean="0">
                          <a:sym typeface="Wingdings"/>
                        </a:rPr>
                        <a:t> een emmer.</a:t>
                      </a:r>
                      <a:endParaRPr lang="nl-NL" sz="1600" i="1" dirty="0" smtClean="0"/>
                    </a:p>
                  </a:txBody>
                  <a:tcPr/>
                </a:tc>
              </a:tr>
              <a:tr h="309900">
                <a:tc>
                  <a:txBody>
                    <a:bodyPr/>
                    <a:lstStyle/>
                    <a:p>
                      <a:r>
                        <a:rPr lang="nl-NL" sz="1600" b="1" dirty="0" smtClean="0">
                          <a:solidFill>
                            <a:srgbClr val="FFFFFF"/>
                          </a:solidFill>
                        </a:rPr>
                        <a:t>Dag 3 Verwerking</a:t>
                      </a:r>
                      <a:endParaRPr lang="nl-NL" sz="1600" b="1" dirty="0">
                        <a:solidFill>
                          <a:srgbClr val="FFFFFF"/>
                        </a:solidFill>
                      </a:endParaRPr>
                    </a:p>
                  </a:txBody>
                  <a:tcPr>
                    <a:solidFill>
                      <a:schemeClr val="tx1"/>
                    </a:solidFill>
                  </a:tcPr>
                </a:tc>
                <a:tc>
                  <a:txBody>
                    <a:bodyPr/>
                    <a:lstStyle/>
                    <a:p>
                      <a:r>
                        <a:rPr lang="nl-NL" sz="1600" b="1" dirty="0" smtClean="0">
                          <a:solidFill>
                            <a:schemeClr val="bg1"/>
                          </a:solidFill>
                        </a:rPr>
                        <a:t>Uitgebreide</a:t>
                      </a:r>
                      <a:r>
                        <a:rPr lang="nl-NL" sz="1600" b="1" baseline="0" dirty="0" smtClean="0">
                          <a:solidFill>
                            <a:schemeClr val="bg1"/>
                          </a:solidFill>
                        </a:rPr>
                        <a:t> h</a:t>
                      </a:r>
                      <a:r>
                        <a:rPr lang="nl-NL" sz="1600" b="1" dirty="0" smtClean="0">
                          <a:solidFill>
                            <a:schemeClr val="bg1"/>
                          </a:solidFill>
                        </a:rPr>
                        <a:t>erhaling</a:t>
                      </a:r>
                      <a:r>
                        <a:rPr lang="nl-NL" sz="1600" b="1" baseline="0" dirty="0" smtClean="0">
                          <a:solidFill>
                            <a:schemeClr val="bg1"/>
                          </a:solidFill>
                        </a:rPr>
                        <a:t> magische woorden</a:t>
                      </a:r>
                      <a:endParaRPr lang="nl-NL" sz="1600" b="1" dirty="0">
                        <a:solidFill>
                          <a:schemeClr val="bg1"/>
                        </a:solidFill>
                      </a:endParaRPr>
                    </a:p>
                  </a:txBody>
                  <a:tcPr>
                    <a:solidFill>
                      <a:srgbClr val="000000"/>
                    </a:solidFill>
                  </a:tcPr>
                </a:tc>
              </a:tr>
              <a:tr h="309900">
                <a:tc>
                  <a:txBody>
                    <a:bodyPr/>
                    <a:lstStyle/>
                    <a:p>
                      <a:r>
                        <a:rPr lang="nl-NL" sz="1600" dirty="0" smtClean="0"/>
                        <a:t>Definitie</a:t>
                      </a:r>
                      <a:r>
                        <a:rPr lang="nl-NL" sz="1600" dirty="0" smtClean="0"/>
                        <a:t> melken</a:t>
                      </a:r>
                      <a:endParaRPr lang="nl-NL" sz="1600" dirty="0"/>
                    </a:p>
                  </a:txBody>
                  <a:tcPr/>
                </a:tc>
                <a:tc>
                  <a:txBody>
                    <a:bodyPr/>
                    <a:lstStyle/>
                    <a:p>
                      <a:r>
                        <a:rPr lang="nl-NL" sz="1600" dirty="0" smtClean="0"/>
                        <a:t>Kijk, hier zie je een foto van melken. Als je de koe melkt,</a:t>
                      </a:r>
                      <a:r>
                        <a:rPr lang="nl-NL" sz="1600" baseline="0" dirty="0" smtClean="0"/>
                        <a:t> dan haal je de melk uit de uier. Je kan met de hand melken of met een machine. </a:t>
                      </a:r>
                      <a:endParaRPr lang="nl-NL" sz="1600" dirty="0"/>
                    </a:p>
                  </a:txBody>
                  <a:tcPr/>
                </a:tc>
              </a:tr>
              <a:tr h="309900">
                <a:tc>
                  <a:txBody>
                    <a:bodyPr/>
                    <a:lstStyle/>
                    <a:p>
                      <a:r>
                        <a:rPr lang="nl-NL" sz="1600" dirty="0" smtClean="0"/>
                        <a:t>Link met verhaal</a:t>
                      </a:r>
                      <a:endParaRPr lang="nl-NL" sz="1600" dirty="0"/>
                    </a:p>
                  </a:txBody>
                  <a:tcPr/>
                </a:tc>
                <a:tc>
                  <a:txBody>
                    <a:bodyPr/>
                    <a:lstStyle/>
                    <a:p>
                      <a:r>
                        <a:rPr lang="nl-NL" sz="1600" dirty="0" smtClean="0"/>
                        <a:t>De boer uit ons verhaal kan Kaatje Koe niet zelf melken,</a:t>
                      </a:r>
                      <a:r>
                        <a:rPr lang="nl-NL" sz="1600" baseline="0" dirty="0" smtClean="0"/>
                        <a:t> want hij is ziek.</a:t>
                      </a:r>
                      <a:endParaRPr lang="nl-NL" sz="1600" dirty="0"/>
                    </a:p>
                  </a:txBody>
                  <a:tcPr/>
                </a:tc>
              </a:tr>
              <a:tr h="309900">
                <a:tc>
                  <a:txBody>
                    <a:bodyPr/>
                    <a:lstStyle/>
                    <a:p>
                      <a:r>
                        <a:rPr lang="nl-NL" sz="1600" dirty="0" smtClean="0"/>
                        <a:t>Eenvoudige vragen</a:t>
                      </a:r>
                      <a:endParaRPr lang="nl-NL" sz="1600" dirty="0"/>
                    </a:p>
                  </a:txBody>
                  <a:tcPr/>
                </a:tc>
                <a:tc>
                  <a:txBody>
                    <a:bodyPr/>
                    <a:lstStyle/>
                    <a:p>
                      <a:r>
                        <a:rPr lang="nl-NL" sz="1600" i="0" dirty="0" smtClean="0"/>
                        <a:t>Wat doet het meisje op de foto? </a:t>
                      </a:r>
                      <a:r>
                        <a:rPr lang="nl-NL" sz="1600" i="1" dirty="0" smtClean="0">
                          <a:sym typeface="Wingdings"/>
                        </a:rPr>
                        <a:t> melken</a:t>
                      </a:r>
                      <a:endParaRPr lang="nl-NL" sz="1600" i="0" dirty="0" smtClean="0"/>
                    </a:p>
                    <a:p>
                      <a:r>
                        <a:rPr lang="nl-NL" sz="1600" i="0" dirty="0" smtClean="0"/>
                        <a:t>Hoe moet je een koe melken? </a:t>
                      </a:r>
                      <a:r>
                        <a:rPr lang="nl-NL" sz="1600" dirty="0" smtClean="0">
                          <a:sym typeface="Wingdings"/>
                        </a:rPr>
                        <a:t></a:t>
                      </a:r>
                      <a:r>
                        <a:rPr lang="nl-NL" sz="1600" dirty="0" smtClean="0">
                          <a:sym typeface="Wingdings"/>
                        </a:rPr>
                        <a:t> </a:t>
                      </a:r>
                      <a:r>
                        <a:rPr lang="nl-NL" sz="1600" i="1" dirty="0" smtClean="0">
                          <a:sym typeface="Wingdings"/>
                        </a:rPr>
                        <a:t>met de hand of met</a:t>
                      </a:r>
                      <a:r>
                        <a:rPr lang="nl-NL" sz="1600" i="1" baseline="0" dirty="0" smtClean="0">
                          <a:sym typeface="Wingdings"/>
                        </a:rPr>
                        <a:t> een machine</a:t>
                      </a:r>
                      <a:endParaRPr lang="nl-NL" sz="1600" i="1" dirty="0" smtClean="0"/>
                    </a:p>
                    <a:p>
                      <a:r>
                        <a:rPr lang="nl-NL" sz="1600" i="0" dirty="0" smtClean="0"/>
                        <a:t>Hoe</a:t>
                      </a:r>
                      <a:r>
                        <a:rPr lang="nl-NL" sz="1600" i="0" baseline="0" dirty="0" smtClean="0"/>
                        <a:t> noem je dat, melk uit een uier van een koe halen</a:t>
                      </a:r>
                      <a:r>
                        <a:rPr lang="nl-NL" sz="1600" i="0" dirty="0" smtClean="0"/>
                        <a:t>? </a:t>
                      </a:r>
                      <a:r>
                        <a:rPr lang="nl-NL" sz="1600" i="1" dirty="0" smtClean="0">
                          <a:sym typeface="Wingdings"/>
                        </a:rPr>
                        <a:t></a:t>
                      </a:r>
                      <a:r>
                        <a:rPr lang="nl-NL" sz="1600" i="1" dirty="0" smtClean="0">
                          <a:sym typeface="Wingdings"/>
                        </a:rPr>
                        <a:t> melken</a:t>
                      </a:r>
                      <a:endParaRPr lang="nl-NL" sz="1600" i="1" baseline="0" dirty="0" smtClean="0">
                        <a:sym typeface="Wingdings"/>
                      </a:endParaRPr>
                    </a:p>
                  </a:txBody>
                  <a:tcPr/>
                </a:tc>
              </a:tr>
              <a:tr h="309900">
                <a:tc>
                  <a:txBody>
                    <a:bodyPr/>
                    <a:lstStyle/>
                    <a:p>
                      <a:r>
                        <a:rPr lang="nl-NL" sz="1600" dirty="0" smtClean="0"/>
                        <a:t>Eigen ervaring</a:t>
                      </a:r>
                      <a:endParaRPr lang="nl-NL" sz="1600" dirty="0"/>
                    </a:p>
                  </a:txBody>
                  <a:tcPr/>
                </a:tc>
                <a:tc>
                  <a:txBody>
                    <a:bodyPr/>
                    <a:lstStyle/>
                    <a:p>
                      <a:r>
                        <a:rPr lang="nl-NL" sz="1600" baseline="0" dirty="0" smtClean="0"/>
                        <a:t>Hebben jullie al eens</a:t>
                      </a:r>
                      <a:r>
                        <a:rPr lang="nl-NL" sz="1600" baseline="0" dirty="0" smtClean="0"/>
                        <a:t> gezien hoe een koe gemolken wordt?</a:t>
                      </a:r>
                      <a:endParaRPr lang="nl-NL" sz="1600" dirty="0"/>
                    </a:p>
                  </a:txBody>
                  <a:tcPr/>
                </a:tc>
              </a:tr>
              <a:tr h="309900">
                <a:tc>
                  <a:txBody>
                    <a:bodyPr/>
                    <a:lstStyle/>
                    <a:p>
                      <a:r>
                        <a:rPr lang="nl-NL" sz="1600" b="1" dirty="0" smtClean="0">
                          <a:solidFill>
                            <a:srgbClr val="FFFFFF"/>
                          </a:solidFill>
                        </a:rPr>
                        <a:t>Dag 4 Motivatie</a:t>
                      </a:r>
                      <a:endParaRPr lang="nl-NL" sz="1600" b="1" dirty="0">
                        <a:solidFill>
                          <a:srgbClr val="FFFFFF"/>
                        </a:solidFill>
                      </a:endParaRPr>
                    </a:p>
                  </a:txBody>
                  <a:tcPr>
                    <a:solidFill>
                      <a:srgbClr val="000000"/>
                    </a:solidFill>
                  </a:tcPr>
                </a:tc>
                <a:tc>
                  <a:txBody>
                    <a:bodyPr/>
                    <a:lstStyle/>
                    <a:p>
                      <a:r>
                        <a:rPr lang="nl-NL" sz="1600" b="1" dirty="0" smtClean="0">
                          <a:solidFill>
                            <a:schemeClr val="bg1"/>
                          </a:solidFill>
                        </a:rPr>
                        <a:t>Beknopte herhaling magische woorden</a:t>
                      </a:r>
                      <a:endParaRPr lang="nl-NL" sz="1600" b="1" dirty="0">
                        <a:solidFill>
                          <a:schemeClr val="bg1"/>
                        </a:solidFill>
                      </a:endParaRPr>
                    </a:p>
                  </a:txBody>
                  <a:tcPr>
                    <a:solidFill>
                      <a:srgbClr val="000000"/>
                    </a:solidFill>
                  </a:tcPr>
                </a:tc>
              </a:tr>
              <a:tr h="309900">
                <a:tc>
                  <a:txBody>
                    <a:bodyPr/>
                    <a:lstStyle/>
                    <a:p>
                      <a:r>
                        <a:rPr lang="nl-NL" sz="1600" dirty="0" smtClean="0"/>
                        <a:t>Definitie</a:t>
                      </a:r>
                      <a:r>
                        <a:rPr lang="nl-NL" sz="1600" dirty="0" smtClean="0"/>
                        <a:t> melken</a:t>
                      </a:r>
                      <a:endParaRPr lang="nl-NL" sz="1600" dirty="0"/>
                    </a:p>
                  </a:txBody>
                  <a:tcPr/>
                </a:tc>
                <a:tc>
                  <a:txBody>
                    <a:bodyPr/>
                    <a:lstStyle/>
                    <a:p>
                      <a:r>
                        <a:rPr lang="nl-NL" sz="1600" dirty="0" smtClean="0"/>
                        <a:t>Kijk, hier zie je een foto van melken. Als je de koe melkt,</a:t>
                      </a:r>
                      <a:r>
                        <a:rPr lang="nl-NL" sz="1600" baseline="0" dirty="0" smtClean="0"/>
                        <a:t> dan haal je de melk uit de uier. Je kan met de hand melken of met een machine. </a:t>
                      </a:r>
                      <a:endParaRPr lang="nl-NL" sz="1600" dirty="0"/>
                    </a:p>
                  </a:txBody>
                  <a:tcPr/>
                </a:tc>
              </a:tr>
              <a:tr h="309900">
                <a:tc>
                  <a:txBody>
                    <a:bodyPr/>
                    <a:lstStyle/>
                    <a:p>
                      <a:r>
                        <a:rPr lang="nl-NL" sz="1600" dirty="0" smtClean="0"/>
                        <a:t>Eenvoudige vragen</a:t>
                      </a:r>
                      <a:endParaRPr lang="nl-NL" sz="1600" dirty="0"/>
                    </a:p>
                  </a:txBody>
                  <a:tcPr/>
                </a:tc>
                <a:tc>
                  <a:txBody>
                    <a:bodyPr/>
                    <a:lstStyle/>
                    <a:p>
                      <a:r>
                        <a:rPr lang="nl-NL" sz="1600" i="0" dirty="0" smtClean="0"/>
                        <a:t>Wat doet het meisje op de foto? </a:t>
                      </a:r>
                      <a:r>
                        <a:rPr lang="nl-NL" sz="1600" i="1" dirty="0" smtClean="0">
                          <a:sym typeface="Wingdings"/>
                        </a:rPr>
                        <a:t> melken</a:t>
                      </a:r>
                      <a:endParaRPr lang="nl-NL" sz="1600" i="0" dirty="0" smtClean="0"/>
                    </a:p>
                    <a:p>
                      <a:r>
                        <a:rPr lang="nl-NL" sz="1600" i="0" dirty="0" smtClean="0"/>
                        <a:t>Hoe moet je een koe melken? </a:t>
                      </a:r>
                      <a:r>
                        <a:rPr lang="nl-NL" sz="1600" dirty="0" smtClean="0">
                          <a:sym typeface="Wingdings"/>
                        </a:rPr>
                        <a:t> </a:t>
                      </a:r>
                      <a:r>
                        <a:rPr lang="nl-NL" sz="1600" i="1" dirty="0" smtClean="0">
                          <a:sym typeface="Wingdings"/>
                        </a:rPr>
                        <a:t>met de hand of met</a:t>
                      </a:r>
                      <a:r>
                        <a:rPr lang="nl-NL" sz="1600" i="1" baseline="0" dirty="0" smtClean="0">
                          <a:sym typeface="Wingdings"/>
                        </a:rPr>
                        <a:t> een machine</a:t>
                      </a:r>
                      <a:endParaRPr lang="nl-NL" sz="1600" i="1" dirty="0" smtClean="0"/>
                    </a:p>
                    <a:p>
                      <a:r>
                        <a:rPr lang="nl-NL" sz="1600" i="0" dirty="0" smtClean="0"/>
                        <a:t>Hoe</a:t>
                      </a:r>
                      <a:r>
                        <a:rPr lang="nl-NL" sz="1600" i="0" baseline="0" dirty="0" smtClean="0"/>
                        <a:t> noem je dat, melk uit een uier van een koe halen</a:t>
                      </a:r>
                      <a:r>
                        <a:rPr lang="nl-NL" sz="1600" i="0" dirty="0" smtClean="0"/>
                        <a:t>? </a:t>
                      </a:r>
                      <a:r>
                        <a:rPr lang="nl-NL" sz="1600" i="1" dirty="0" smtClean="0">
                          <a:sym typeface="Wingdings"/>
                        </a:rPr>
                        <a:t> melken</a:t>
                      </a:r>
                      <a:endParaRPr lang="nl-NL" sz="1600" i="1" baseline="0" dirty="0" smtClean="0">
                        <a:sym typeface="Wingdings"/>
                      </a:endParaRPr>
                    </a:p>
                  </a:txBody>
                  <a:tcPr/>
                </a:tc>
              </a:tr>
            </a:tbl>
          </a:graphicData>
        </a:graphic>
      </p:graphicFrame>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9" name="Tabel 8"/>
          <p:cNvGraphicFramePr>
            <a:graphicFrameLocks noGrp="1"/>
          </p:cNvGraphicFramePr>
          <p:nvPr/>
        </p:nvGraphicFramePr>
        <p:xfrm>
          <a:off x="101025" y="6153530"/>
          <a:ext cx="9042975" cy="457200"/>
        </p:xfrm>
        <a:graphic>
          <a:graphicData uri="http://schemas.openxmlformats.org/drawingml/2006/table">
            <a:tbl>
              <a:tblPr firstRow="1" bandRow="1">
                <a:tableStyleId>{7E9639D4-E3E2-4D34-9284-5A2195B3D0D7}</a:tableStyleId>
              </a:tblPr>
              <a:tblGrid>
                <a:gridCol w="1878285"/>
                <a:gridCol w="5756493"/>
                <a:gridCol w="1408197"/>
              </a:tblGrid>
              <a:tr h="173108">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nl-NL" b="1" dirty="0" smtClean="0">
                          <a:solidFill>
                            <a:srgbClr val="000000"/>
                          </a:solidFill>
                          <a:latin typeface="+mn-lt"/>
                        </a:rPr>
                        <a:t>55 DE WEI</a:t>
                      </a:r>
                    </a:p>
                  </a:txBody>
                  <a:tcPr>
                    <a:lnL w="9525" cap="flat" cmpd="sng" algn="ctr">
                      <a:noFill/>
                      <a:prstDash val="solid"/>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noFill/>
                  </a:tcPr>
                </a:tc>
                <a:tc>
                  <a:txBody>
                    <a:bodyPr/>
                    <a:lstStyle/>
                    <a:p>
                      <a:r>
                        <a:rPr lang="nl-NL" b="0" dirty="0" smtClean="0">
                          <a:solidFill>
                            <a:srgbClr val="000000"/>
                          </a:solidFill>
                          <a:latin typeface="+mn-lt"/>
                          <a:cs typeface="Comic Sans MS"/>
                        </a:rPr>
                        <a:t>De wei is een veld</a:t>
                      </a:r>
                      <a:r>
                        <a:rPr lang="nl-NL" b="0" baseline="0" dirty="0" smtClean="0">
                          <a:solidFill>
                            <a:srgbClr val="000000"/>
                          </a:solidFill>
                          <a:latin typeface="+mn-lt"/>
                          <a:cs typeface="Comic Sans MS"/>
                        </a:rPr>
                        <a:t> met gras. Vaak staan er dieren in de wei.</a:t>
                      </a:r>
                      <a:endParaRPr lang="nl-NL" b="0" dirty="0">
                        <a:solidFill>
                          <a:srgbClr val="000000"/>
                        </a:solidFill>
                        <a:latin typeface="+mn-lt"/>
                        <a:cs typeface="Comic Sans MS"/>
                      </a:endParaRPr>
                    </a:p>
                  </a:txBody>
                  <a:tcPr>
                    <a:lnL>
                      <a:noFill/>
                    </a:lnL>
                    <a:lnR w="9525" cap="flat" cmpd="sng" algn="ctr">
                      <a:noFill/>
                      <a:prstDash val="solid"/>
                    </a:lnR>
                    <a:lnT w="9525" cap="flat" cmpd="sng" algn="ctr">
                      <a:noFill/>
                      <a:prstDash val="solid"/>
                    </a:lnT>
                    <a:lnB w="9525" cap="flat" cmpd="sng" algn="ctr">
                      <a:noFill/>
                      <a:prstDash val="solid"/>
                    </a:lnB>
                    <a:lnTlToBr w="12700" cmpd="sng">
                      <a:noFill/>
                      <a:prstDash val="solid"/>
                    </a:lnTlToBr>
                    <a:lnBlToTr w="12700" cmpd="sng">
                      <a:noFill/>
                      <a:prstDash val="solid"/>
                    </a:lnBlToTr>
                    <a:solidFill>
                      <a:srgbClr val="FFFFFF"/>
                    </a:solidFill>
                  </a:tcPr>
                </a:tc>
                <a:tc>
                  <a:txBody>
                    <a:bodyPr/>
                    <a:lstStyle/>
                    <a:p>
                      <a:pPr algn="r"/>
                      <a:r>
                        <a:rPr lang="nl-NL" sz="1200" b="0" dirty="0" smtClean="0">
                          <a:solidFill>
                            <a:srgbClr val="000000"/>
                          </a:solidFill>
                        </a:rPr>
                        <a:t>Boer</a:t>
                      </a:r>
                    </a:p>
                    <a:p>
                      <a:pPr algn="r"/>
                      <a:r>
                        <a:rPr lang="nl-NL" sz="1200" b="0" dirty="0" smtClean="0">
                          <a:solidFill>
                            <a:srgbClr val="000000"/>
                          </a:solidFill>
                        </a:rPr>
                        <a:t>Verhaal</a:t>
                      </a:r>
                      <a:endParaRPr lang="nl-NL" sz="1200" b="0" dirty="0">
                        <a:solidFill>
                          <a:srgbClr val="000000"/>
                        </a:solidFill>
                      </a:endParaRPr>
                    </a:p>
                  </a:txBody>
                  <a:tcPr anchor="b">
                    <a:lnL>
                      <a:noFill/>
                    </a:lnL>
                    <a:lnR w="9525" cap="flat" cmpd="sng" algn="ctr">
                      <a:noFill/>
                      <a:prstDash val="solid"/>
                    </a:lnR>
                    <a:lnT w="9525" cap="flat" cmpd="sng" algn="ctr">
                      <a:noFill/>
                      <a:prstDash val="solid"/>
                    </a:lnT>
                    <a:lnB w="9525" cap="flat" cmpd="sng" algn="ctr">
                      <a:noFill/>
                      <a:prstDash val="solid"/>
                    </a:lnB>
                    <a:lnTlToBr w="12700" cmpd="sng">
                      <a:noFill/>
                      <a:prstDash val="solid"/>
                    </a:lnTlToBr>
                    <a:lnBlToTr w="12700" cmpd="sng">
                      <a:noFill/>
                      <a:prstDash val="solid"/>
                    </a:lnBlToTr>
                    <a:solidFill>
                      <a:srgbClr val="FFFFFF"/>
                    </a:solidFill>
                  </a:tcPr>
                </a:tc>
              </a:tr>
            </a:tbl>
          </a:graphicData>
        </a:graphic>
      </p:graphicFrame>
      <p:pic>
        <p:nvPicPr>
          <p:cNvPr id="5" name="Afbeelding 4"/>
          <p:cNvPicPr>
            <a:picLocks noChangeAspect="1"/>
          </p:cNvPicPr>
          <p:nvPr/>
        </p:nvPicPr>
        <p:blipFill>
          <a:blip r:embed="rId3"/>
          <a:stretch>
            <a:fillRect/>
          </a:stretch>
        </p:blipFill>
        <p:spPr>
          <a:xfrm>
            <a:off x="177799" y="152400"/>
            <a:ext cx="8805333" cy="495300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6" name="Tabel 5"/>
          <p:cNvGraphicFramePr>
            <a:graphicFrameLocks noGrp="1"/>
          </p:cNvGraphicFramePr>
          <p:nvPr/>
        </p:nvGraphicFramePr>
        <p:xfrm>
          <a:off x="214422" y="197967"/>
          <a:ext cx="8755356" cy="5394960"/>
        </p:xfrm>
        <a:graphic>
          <a:graphicData uri="http://schemas.openxmlformats.org/drawingml/2006/table">
            <a:tbl>
              <a:tblPr firstRow="1" bandRow="1">
                <a:tableStyleId>{7E9639D4-E3E2-4D34-9284-5A2195B3D0D7}</a:tableStyleId>
              </a:tblPr>
              <a:tblGrid>
                <a:gridCol w="1939793"/>
                <a:gridCol w="6815563"/>
              </a:tblGrid>
              <a:tr h="175512">
                <a:tc>
                  <a:txBody>
                    <a:bodyPr/>
                    <a:lstStyle/>
                    <a:p>
                      <a:r>
                        <a:rPr lang="nl-NL" sz="1600" b="1" dirty="0" smtClean="0">
                          <a:solidFill>
                            <a:srgbClr val="FFFFFF"/>
                          </a:solidFill>
                        </a:rPr>
                        <a:t>Dag 3 Motivatie</a:t>
                      </a:r>
                      <a:endParaRPr lang="nl-NL" sz="1600" b="1" dirty="0">
                        <a:solidFill>
                          <a:srgbClr val="FFFFFF"/>
                        </a:solidFill>
                      </a:endParaRPr>
                    </a:p>
                  </a:txBody>
                  <a:tcPr>
                    <a:solidFill>
                      <a:schemeClr val="tx1"/>
                    </a:solidFill>
                  </a:tcPr>
                </a:tc>
                <a:tc>
                  <a:txBody>
                    <a:bodyPr/>
                    <a:lstStyle/>
                    <a:p>
                      <a:r>
                        <a:rPr lang="nl-NL" sz="1600" b="1" dirty="0" smtClean="0">
                          <a:solidFill>
                            <a:schemeClr val="bg1"/>
                          </a:solidFill>
                        </a:rPr>
                        <a:t>Introductie magische woorden</a:t>
                      </a:r>
                      <a:endParaRPr lang="nl-NL" sz="1600" b="1" dirty="0">
                        <a:solidFill>
                          <a:schemeClr val="bg1"/>
                        </a:solidFill>
                      </a:endParaRPr>
                    </a:p>
                  </a:txBody>
                  <a:tcPr>
                    <a:solidFill>
                      <a:srgbClr val="000000"/>
                    </a:solidFill>
                  </a:tcPr>
                </a:tc>
              </a:tr>
              <a:tr h="175512">
                <a:tc>
                  <a:txBody>
                    <a:bodyPr/>
                    <a:lstStyle/>
                    <a:p>
                      <a:r>
                        <a:rPr lang="nl-NL" sz="1600" dirty="0" smtClean="0"/>
                        <a:t>Definitie</a:t>
                      </a:r>
                      <a:r>
                        <a:rPr lang="nl-NL" sz="1600" dirty="0" smtClean="0"/>
                        <a:t> de</a:t>
                      </a:r>
                      <a:r>
                        <a:rPr lang="nl-NL" sz="1600" baseline="0" dirty="0" smtClean="0"/>
                        <a:t> wei</a:t>
                      </a:r>
                      <a:endParaRPr lang="nl-NL" sz="1600"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nl-NL" sz="1600" dirty="0" smtClean="0"/>
                        <a:t>Kijk, hier zie je een foto van</a:t>
                      </a:r>
                      <a:r>
                        <a:rPr lang="nl-NL" sz="1600" dirty="0" smtClean="0"/>
                        <a:t> de wei. De wei</a:t>
                      </a:r>
                      <a:r>
                        <a:rPr lang="nl-NL" sz="1600" baseline="0" dirty="0" smtClean="0"/>
                        <a:t> is een veld met gras. Vaak staan er dieren op de wei. Wat zie je op deze foto?</a:t>
                      </a:r>
                      <a:endParaRPr lang="nl-NL" sz="1600" b="0" dirty="0" smtClean="0">
                        <a:solidFill>
                          <a:srgbClr val="000000"/>
                        </a:solidFill>
                        <a:latin typeface="Comic Sans MS"/>
                        <a:cs typeface="Comic Sans MS"/>
                      </a:endParaRPr>
                    </a:p>
                  </a:txBody>
                  <a:tcPr/>
                </a:tc>
              </a:tr>
              <a:tr h="175512">
                <a:tc>
                  <a:txBody>
                    <a:bodyPr/>
                    <a:lstStyle/>
                    <a:p>
                      <a:r>
                        <a:rPr lang="nl-NL" sz="1600" dirty="0" smtClean="0"/>
                        <a:t>Vraag over prent</a:t>
                      </a:r>
                      <a:endParaRPr lang="nl-NL" sz="1600" dirty="0"/>
                    </a:p>
                  </a:txBody>
                  <a:tcPr/>
                </a:tc>
                <a:tc>
                  <a:txBody>
                    <a:bodyPr/>
                    <a:lstStyle/>
                    <a:p>
                      <a:r>
                        <a:rPr lang="nl-NL" sz="1600" dirty="0" smtClean="0"/>
                        <a:t>Wie staat er op de wei? </a:t>
                      </a:r>
                      <a:r>
                        <a:rPr lang="nl-NL" sz="1600" dirty="0" smtClean="0">
                          <a:sym typeface="Wingdings"/>
                        </a:rPr>
                        <a:t></a:t>
                      </a:r>
                      <a:r>
                        <a:rPr lang="nl-NL" sz="1600" i="1" dirty="0" smtClean="0">
                          <a:sym typeface="Wingdings"/>
                        </a:rPr>
                        <a:t>Een</a:t>
                      </a:r>
                      <a:r>
                        <a:rPr lang="nl-NL" sz="1600" i="1" baseline="0" dirty="0" smtClean="0">
                          <a:sym typeface="Wingdings"/>
                        </a:rPr>
                        <a:t> paard</a:t>
                      </a:r>
                      <a:endParaRPr lang="nl-NL" sz="1600" i="1" dirty="0" smtClean="0"/>
                    </a:p>
                  </a:txBody>
                  <a:tcPr/>
                </a:tc>
              </a:tr>
              <a:tr h="309900">
                <a:tc>
                  <a:txBody>
                    <a:bodyPr/>
                    <a:lstStyle/>
                    <a:p>
                      <a:r>
                        <a:rPr lang="nl-NL" sz="1600" b="1" dirty="0" smtClean="0">
                          <a:solidFill>
                            <a:srgbClr val="FFFFFF"/>
                          </a:solidFill>
                        </a:rPr>
                        <a:t>Dag 3 Verwerking</a:t>
                      </a:r>
                      <a:endParaRPr lang="nl-NL" sz="1600" b="1" dirty="0">
                        <a:solidFill>
                          <a:srgbClr val="FFFFFF"/>
                        </a:solidFill>
                      </a:endParaRPr>
                    </a:p>
                  </a:txBody>
                  <a:tcPr>
                    <a:solidFill>
                      <a:schemeClr val="tx1"/>
                    </a:solidFill>
                  </a:tcPr>
                </a:tc>
                <a:tc>
                  <a:txBody>
                    <a:bodyPr/>
                    <a:lstStyle/>
                    <a:p>
                      <a:r>
                        <a:rPr lang="nl-NL" sz="1600" b="1" dirty="0" smtClean="0">
                          <a:solidFill>
                            <a:schemeClr val="bg1"/>
                          </a:solidFill>
                        </a:rPr>
                        <a:t>Uitgebreide</a:t>
                      </a:r>
                      <a:r>
                        <a:rPr lang="nl-NL" sz="1600" b="1" baseline="0" dirty="0" smtClean="0">
                          <a:solidFill>
                            <a:schemeClr val="bg1"/>
                          </a:solidFill>
                        </a:rPr>
                        <a:t> h</a:t>
                      </a:r>
                      <a:r>
                        <a:rPr lang="nl-NL" sz="1600" b="1" dirty="0" smtClean="0">
                          <a:solidFill>
                            <a:schemeClr val="bg1"/>
                          </a:solidFill>
                        </a:rPr>
                        <a:t>erhaling</a:t>
                      </a:r>
                      <a:r>
                        <a:rPr lang="nl-NL" sz="1600" b="1" baseline="0" dirty="0" smtClean="0">
                          <a:solidFill>
                            <a:schemeClr val="bg1"/>
                          </a:solidFill>
                        </a:rPr>
                        <a:t> magische woorden</a:t>
                      </a:r>
                      <a:endParaRPr lang="nl-NL" sz="1600" b="1" dirty="0">
                        <a:solidFill>
                          <a:schemeClr val="bg1"/>
                        </a:solidFill>
                      </a:endParaRPr>
                    </a:p>
                  </a:txBody>
                  <a:tcPr>
                    <a:solidFill>
                      <a:srgbClr val="000000"/>
                    </a:solidFill>
                  </a:tcPr>
                </a:tc>
              </a:tr>
              <a:tr h="309900">
                <a:tc>
                  <a:txBody>
                    <a:bodyPr/>
                    <a:lstStyle/>
                    <a:p>
                      <a:r>
                        <a:rPr lang="nl-NL" sz="1600" dirty="0" smtClean="0"/>
                        <a:t>Definitie</a:t>
                      </a:r>
                      <a:r>
                        <a:rPr lang="nl-NL" sz="1600" dirty="0" smtClean="0"/>
                        <a:t> de</a:t>
                      </a:r>
                      <a:r>
                        <a:rPr lang="nl-NL" sz="1600" baseline="0" dirty="0" smtClean="0"/>
                        <a:t> wei</a:t>
                      </a:r>
                      <a:endParaRPr lang="nl-NL" sz="1600" dirty="0"/>
                    </a:p>
                  </a:txBody>
                  <a:tcPr/>
                </a:tc>
                <a:tc>
                  <a:txBody>
                    <a:bodyPr/>
                    <a:lstStyle/>
                    <a:p>
                      <a:r>
                        <a:rPr lang="nl-NL" sz="1600" dirty="0" smtClean="0"/>
                        <a:t>Kijk, hier zie je een foto van de wei. De wei</a:t>
                      </a:r>
                      <a:r>
                        <a:rPr lang="nl-NL" sz="1600" baseline="0" dirty="0" smtClean="0"/>
                        <a:t> is een veld met gras. Vaak staan er dieren op de wei. </a:t>
                      </a:r>
                      <a:endParaRPr lang="nl-NL" sz="1600" dirty="0"/>
                    </a:p>
                  </a:txBody>
                  <a:tcPr/>
                </a:tc>
              </a:tr>
              <a:tr h="309900">
                <a:tc>
                  <a:txBody>
                    <a:bodyPr/>
                    <a:lstStyle/>
                    <a:p>
                      <a:r>
                        <a:rPr lang="nl-NL" sz="1600" dirty="0" smtClean="0"/>
                        <a:t>Link met verhaal</a:t>
                      </a:r>
                      <a:endParaRPr lang="nl-NL" sz="1600" dirty="0"/>
                    </a:p>
                  </a:txBody>
                  <a:tcPr/>
                </a:tc>
                <a:tc>
                  <a:txBody>
                    <a:bodyPr/>
                    <a:lstStyle/>
                    <a:p>
                      <a:r>
                        <a:rPr lang="nl-NL" sz="1600" dirty="0" smtClean="0"/>
                        <a:t>In ons verhaal moet de boer het gras op de wei maaien,</a:t>
                      </a:r>
                      <a:r>
                        <a:rPr lang="nl-NL" sz="1600" baseline="0" dirty="0" smtClean="0"/>
                        <a:t> maar hij is ziek.</a:t>
                      </a:r>
                      <a:endParaRPr lang="nl-NL" sz="1600" dirty="0"/>
                    </a:p>
                  </a:txBody>
                  <a:tcPr/>
                </a:tc>
              </a:tr>
              <a:tr h="309900">
                <a:tc>
                  <a:txBody>
                    <a:bodyPr/>
                    <a:lstStyle/>
                    <a:p>
                      <a:r>
                        <a:rPr lang="nl-NL" sz="1600" dirty="0" smtClean="0"/>
                        <a:t>Eenvoudige vragen</a:t>
                      </a:r>
                      <a:endParaRPr lang="nl-NL" sz="1600" dirty="0"/>
                    </a:p>
                  </a:txBody>
                  <a:tcPr/>
                </a:tc>
                <a:tc>
                  <a:txBody>
                    <a:bodyPr/>
                    <a:lstStyle/>
                    <a:p>
                      <a:r>
                        <a:rPr lang="nl-NL" sz="1600" i="0" dirty="0" smtClean="0"/>
                        <a:t>Wat zie je op de foto? </a:t>
                      </a:r>
                      <a:r>
                        <a:rPr lang="nl-NL" sz="1600" dirty="0" smtClean="0">
                          <a:sym typeface="Wingdings"/>
                        </a:rPr>
                        <a:t></a:t>
                      </a:r>
                      <a:r>
                        <a:rPr lang="nl-NL" sz="1600" dirty="0" smtClean="0">
                          <a:sym typeface="Wingdings"/>
                        </a:rPr>
                        <a:t> </a:t>
                      </a:r>
                      <a:r>
                        <a:rPr lang="nl-NL" sz="1600" i="1" dirty="0" smtClean="0">
                          <a:sym typeface="Wingdings"/>
                        </a:rPr>
                        <a:t>de</a:t>
                      </a:r>
                      <a:r>
                        <a:rPr lang="nl-NL" sz="1600" i="1" baseline="0" dirty="0" smtClean="0">
                          <a:sym typeface="Wingdings"/>
                        </a:rPr>
                        <a:t> wei</a:t>
                      </a:r>
                      <a:endParaRPr lang="nl-NL" sz="1600" i="1" dirty="0" smtClean="0"/>
                    </a:p>
                    <a:p>
                      <a:r>
                        <a:rPr lang="nl-NL" sz="1600" i="0" dirty="0" smtClean="0"/>
                        <a:t>Wat</a:t>
                      </a:r>
                      <a:r>
                        <a:rPr lang="nl-NL" sz="1600" i="0" baseline="0" dirty="0" smtClean="0"/>
                        <a:t> groeit er op de wei</a:t>
                      </a:r>
                      <a:r>
                        <a:rPr lang="nl-NL" sz="1600" i="0" dirty="0" smtClean="0"/>
                        <a:t>? </a:t>
                      </a:r>
                      <a:r>
                        <a:rPr lang="nl-NL" sz="1600" i="1" dirty="0" smtClean="0">
                          <a:sym typeface="Wingdings"/>
                        </a:rPr>
                        <a:t></a:t>
                      </a:r>
                      <a:r>
                        <a:rPr lang="nl-NL" sz="1600" i="1" dirty="0" smtClean="0">
                          <a:sym typeface="Wingdings"/>
                        </a:rPr>
                        <a:t> gras</a:t>
                      </a:r>
                      <a:endParaRPr lang="nl-NL" sz="1600" i="1" baseline="0" dirty="0" smtClean="0">
                        <a:sym typeface="Wingdings"/>
                      </a:endParaRPr>
                    </a:p>
                    <a:p>
                      <a:pPr algn="l"/>
                      <a:r>
                        <a:rPr lang="nl-NL" sz="1600" i="0" baseline="0" dirty="0" smtClean="0">
                          <a:sym typeface="Wingdings"/>
                        </a:rPr>
                        <a:t>Hoe noem je een veld met gras? </a:t>
                      </a:r>
                      <a:r>
                        <a:rPr lang="nl-NL" sz="1600" i="0" baseline="0" dirty="0" smtClean="0">
                          <a:sym typeface="Wingdings"/>
                        </a:rPr>
                        <a:t></a:t>
                      </a:r>
                      <a:r>
                        <a:rPr lang="nl-NL" sz="1600" i="0" baseline="0" dirty="0" smtClean="0">
                          <a:sym typeface="Wingdings"/>
                        </a:rPr>
                        <a:t> </a:t>
                      </a:r>
                      <a:r>
                        <a:rPr lang="nl-NL" sz="1600" i="1" baseline="0" dirty="0" smtClean="0">
                          <a:sym typeface="Wingdings"/>
                        </a:rPr>
                        <a:t>Een wei</a:t>
                      </a:r>
                      <a:endParaRPr lang="nl-NL" sz="1600" i="1" dirty="0" smtClean="0"/>
                    </a:p>
                  </a:txBody>
                  <a:tcPr/>
                </a:tc>
              </a:tr>
              <a:tr h="309900">
                <a:tc>
                  <a:txBody>
                    <a:bodyPr/>
                    <a:lstStyle/>
                    <a:p>
                      <a:r>
                        <a:rPr lang="nl-NL" sz="1600" dirty="0" smtClean="0"/>
                        <a:t>Eigen ervaring</a:t>
                      </a:r>
                      <a:endParaRPr lang="nl-NL" sz="1600" dirty="0"/>
                    </a:p>
                  </a:txBody>
                  <a:tcPr/>
                </a:tc>
                <a:tc>
                  <a:txBody>
                    <a:bodyPr/>
                    <a:lstStyle/>
                    <a:p>
                      <a:r>
                        <a:rPr lang="nl-NL" sz="1600" baseline="0" dirty="0" smtClean="0"/>
                        <a:t>Hebben jullie al eens</a:t>
                      </a:r>
                      <a:r>
                        <a:rPr lang="nl-NL" sz="1600" baseline="0" dirty="0" smtClean="0"/>
                        <a:t> een wei </a:t>
                      </a:r>
                      <a:r>
                        <a:rPr lang="nl-NL" sz="1600" baseline="0" dirty="0" smtClean="0"/>
                        <a:t>gezien?</a:t>
                      </a:r>
                      <a:endParaRPr lang="nl-NL" sz="1600" dirty="0"/>
                    </a:p>
                  </a:txBody>
                  <a:tcPr/>
                </a:tc>
              </a:tr>
              <a:tr h="309900">
                <a:tc>
                  <a:txBody>
                    <a:bodyPr/>
                    <a:lstStyle/>
                    <a:p>
                      <a:r>
                        <a:rPr lang="nl-NL" sz="1600" b="1" dirty="0" smtClean="0">
                          <a:solidFill>
                            <a:srgbClr val="FFFFFF"/>
                          </a:solidFill>
                        </a:rPr>
                        <a:t>Dag 4 Motivatie</a:t>
                      </a:r>
                      <a:endParaRPr lang="nl-NL" sz="1600" b="1" dirty="0">
                        <a:solidFill>
                          <a:srgbClr val="FFFFFF"/>
                        </a:solidFill>
                      </a:endParaRPr>
                    </a:p>
                  </a:txBody>
                  <a:tcPr>
                    <a:solidFill>
                      <a:srgbClr val="000000"/>
                    </a:solidFill>
                  </a:tcPr>
                </a:tc>
                <a:tc>
                  <a:txBody>
                    <a:bodyPr/>
                    <a:lstStyle/>
                    <a:p>
                      <a:r>
                        <a:rPr lang="nl-NL" sz="1600" b="1" dirty="0" smtClean="0">
                          <a:solidFill>
                            <a:schemeClr val="bg1"/>
                          </a:solidFill>
                        </a:rPr>
                        <a:t>Beknopte herhaling magische woorden</a:t>
                      </a:r>
                      <a:endParaRPr lang="nl-NL" sz="1600" b="1" dirty="0">
                        <a:solidFill>
                          <a:schemeClr val="bg1"/>
                        </a:solidFill>
                      </a:endParaRPr>
                    </a:p>
                  </a:txBody>
                  <a:tcPr>
                    <a:solidFill>
                      <a:srgbClr val="000000"/>
                    </a:solidFill>
                  </a:tcPr>
                </a:tc>
              </a:tr>
              <a:tr h="309900">
                <a:tc>
                  <a:txBody>
                    <a:bodyPr/>
                    <a:lstStyle/>
                    <a:p>
                      <a:r>
                        <a:rPr lang="nl-NL" sz="1600" dirty="0" smtClean="0"/>
                        <a:t>Definitie</a:t>
                      </a:r>
                      <a:r>
                        <a:rPr lang="nl-NL" sz="1600" dirty="0" smtClean="0"/>
                        <a:t> de</a:t>
                      </a:r>
                      <a:r>
                        <a:rPr lang="nl-NL" sz="1600" baseline="0" dirty="0" smtClean="0"/>
                        <a:t> wei</a:t>
                      </a:r>
                      <a:endParaRPr lang="nl-NL" sz="1600" dirty="0"/>
                    </a:p>
                  </a:txBody>
                  <a:tcPr/>
                </a:tc>
                <a:tc>
                  <a:txBody>
                    <a:bodyPr/>
                    <a:lstStyle/>
                    <a:p>
                      <a:r>
                        <a:rPr lang="nl-NL" sz="1600" dirty="0" smtClean="0"/>
                        <a:t>Kijk, hier zie je een foto van de wei. De wei</a:t>
                      </a:r>
                      <a:r>
                        <a:rPr lang="nl-NL" sz="1600" baseline="0" dirty="0" smtClean="0"/>
                        <a:t> is een veld met gras. Vaak staan er dieren op de wei. </a:t>
                      </a:r>
                      <a:endParaRPr lang="nl-NL" sz="1600" dirty="0"/>
                    </a:p>
                  </a:txBody>
                  <a:tcPr/>
                </a:tc>
              </a:tr>
              <a:tr h="309900">
                <a:tc>
                  <a:txBody>
                    <a:bodyPr/>
                    <a:lstStyle/>
                    <a:p>
                      <a:r>
                        <a:rPr lang="nl-NL" sz="1600" dirty="0" smtClean="0"/>
                        <a:t>Eenvoudige vragen</a:t>
                      </a:r>
                      <a:endParaRPr lang="nl-NL" sz="1600" dirty="0"/>
                    </a:p>
                  </a:txBody>
                  <a:tcPr/>
                </a:tc>
                <a:tc>
                  <a:txBody>
                    <a:bodyPr/>
                    <a:lstStyle/>
                    <a:p>
                      <a:r>
                        <a:rPr lang="nl-NL" sz="1600" i="0" dirty="0" smtClean="0"/>
                        <a:t>Wat zie je op de foto? </a:t>
                      </a:r>
                      <a:r>
                        <a:rPr lang="nl-NL" sz="1600" dirty="0" smtClean="0">
                          <a:sym typeface="Wingdings"/>
                        </a:rPr>
                        <a:t> </a:t>
                      </a:r>
                      <a:r>
                        <a:rPr lang="nl-NL" sz="1600" i="1" dirty="0" smtClean="0">
                          <a:sym typeface="Wingdings"/>
                        </a:rPr>
                        <a:t>de</a:t>
                      </a:r>
                      <a:r>
                        <a:rPr lang="nl-NL" sz="1600" i="1" baseline="0" dirty="0" smtClean="0">
                          <a:sym typeface="Wingdings"/>
                        </a:rPr>
                        <a:t> wei</a:t>
                      </a:r>
                      <a:endParaRPr lang="nl-NL" sz="1600" i="1" dirty="0" smtClean="0"/>
                    </a:p>
                    <a:p>
                      <a:r>
                        <a:rPr lang="nl-NL" sz="1600" i="0" dirty="0" smtClean="0"/>
                        <a:t>Wat</a:t>
                      </a:r>
                      <a:r>
                        <a:rPr lang="nl-NL" sz="1600" i="0" baseline="0" dirty="0" smtClean="0"/>
                        <a:t> groeit er op de wei</a:t>
                      </a:r>
                      <a:r>
                        <a:rPr lang="nl-NL" sz="1600" i="0" dirty="0" smtClean="0"/>
                        <a:t>? </a:t>
                      </a:r>
                      <a:r>
                        <a:rPr lang="nl-NL" sz="1600" i="1" dirty="0" smtClean="0">
                          <a:sym typeface="Wingdings"/>
                        </a:rPr>
                        <a:t> gras</a:t>
                      </a:r>
                      <a:endParaRPr lang="nl-NL" sz="1600" i="1" baseline="0" dirty="0" smtClean="0">
                        <a:sym typeface="Wingdings"/>
                      </a:endParaRPr>
                    </a:p>
                    <a:p>
                      <a:pPr algn="l"/>
                      <a:r>
                        <a:rPr lang="nl-NL" sz="1600" i="0" baseline="0" dirty="0" smtClean="0">
                          <a:sym typeface="Wingdings"/>
                        </a:rPr>
                        <a:t>Hoe noem je een veld met gras?  </a:t>
                      </a:r>
                      <a:r>
                        <a:rPr lang="nl-NL" sz="1600" i="1" baseline="0" dirty="0" smtClean="0">
                          <a:sym typeface="Wingdings"/>
                        </a:rPr>
                        <a:t>Een wei</a:t>
                      </a:r>
                      <a:endParaRPr lang="nl-NL" sz="1600" i="1" dirty="0" smtClean="0"/>
                    </a:p>
                  </a:txBody>
                  <a:tcPr/>
                </a:tc>
              </a:tr>
            </a:tbl>
          </a:graphicData>
        </a:graphic>
      </p:graphicFrame>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9" name="Tabel 8"/>
          <p:cNvGraphicFramePr>
            <a:graphicFrameLocks noGrp="1"/>
          </p:cNvGraphicFramePr>
          <p:nvPr/>
        </p:nvGraphicFramePr>
        <p:xfrm>
          <a:off x="101025" y="6153530"/>
          <a:ext cx="9042975" cy="457200"/>
        </p:xfrm>
        <a:graphic>
          <a:graphicData uri="http://schemas.openxmlformats.org/drawingml/2006/table">
            <a:tbl>
              <a:tblPr firstRow="1" bandRow="1">
                <a:tableStyleId>{7E9639D4-E3E2-4D34-9284-5A2195B3D0D7}</a:tableStyleId>
              </a:tblPr>
              <a:tblGrid>
                <a:gridCol w="1878285"/>
                <a:gridCol w="5756493"/>
                <a:gridCol w="1408197"/>
              </a:tblGrid>
              <a:tr h="173108">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nl-NL" b="1" dirty="0" smtClean="0">
                          <a:solidFill>
                            <a:srgbClr val="000000"/>
                          </a:solidFill>
                          <a:latin typeface="+mn-lt"/>
                        </a:rPr>
                        <a:t>56</a:t>
                      </a:r>
                      <a:r>
                        <a:rPr lang="nl-NL" b="1" dirty="0" smtClean="0">
                          <a:solidFill>
                            <a:srgbClr val="000000"/>
                          </a:solidFill>
                          <a:latin typeface="+mn-lt"/>
                        </a:rPr>
                        <a:t> HET</a:t>
                      </a:r>
                      <a:r>
                        <a:rPr lang="nl-NL" b="1" baseline="0" dirty="0" smtClean="0">
                          <a:solidFill>
                            <a:srgbClr val="000000"/>
                          </a:solidFill>
                          <a:latin typeface="+mn-lt"/>
                        </a:rPr>
                        <a:t> </a:t>
                      </a:r>
                      <a:r>
                        <a:rPr lang="nl-NL" b="1" dirty="0" smtClean="0">
                          <a:solidFill>
                            <a:srgbClr val="000000"/>
                          </a:solidFill>
                          <a:latin typeface="+mn-lt"/>
                        </a:rPr>
                        <a:t>VOER</a:t>
                      </a:r>
                      <a:endParaRPr lang="nl-NL" b="1" dirty="0" smtClean="0">
                        <a:solidFill>
                          <a:srgbClr val="000000"/>
                        </a:solidFill>
                        <a:latin typeface="+mn-lt"/>
                      </a:endParaRPr>
                    </a:p>
                  </a:txBody>
                  <a:tcPr>
                    <a:lnL w="9525" cap="flat" cmpd="sng" algn="ctr">
                      <a:noFill/>
                      <a:prstDash val="solid"/>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noFill/>
                  </a:tcPr>
                </a:tc>
                <a:tc>
                  <a:txBody>
                    <a:bodyPr/>
                    <a:lstStyle/>
                    <a:p>
                      <a:r>
                        <a:rPr lang="nl-NL" b="0" dirty="0" smtClean="0">
                          <a:solidFill>
                            <a:srgbClr val="000000"/>
                          </a:solidFill>
                          <a:latin typeface="+mn-lt"/>
                          <a:cs typeface="Comic Sans MS"/>
                        </a:rPr>
                        <a:t>Het</a:t>
                      </a:r>
                      <a:r>
                        <a:rPr lang="nl-NL" b="0" baseline="0" dirty="0" smtClean="0">
                          <a:solidFill>
                            <a:srgbClr val="000000"/>
                          </a:solidFill>
                          <a:latin typeface="+mn-lt"/>
                          <a:cs typeface="Comic Sans MS"/>
                        </a:rPr>
                        <a:t> v</a:t>
                      </a:r>
                      <a:r>
                        <a:rPr lang="nl-NL" b="0" dirty="0" smtClean="0">
                          <a:solidFill>
                            <a:srgbClr val="000000"/>
                          </a:solidFill>
                          <a:latin typeface="+mn-lt"/>
                          <a:cs typeface="Comic Sans MS"/>
                        </a:rPr>
                        <a:t>oer is het eten dat we aan dieren geven.</a:t>
                      </a:r>
                      <a:endParaRPr lang="nl-NL" b="0" dirty="0">
                        <a:solidFill>
                          <a:srgbClr val="000000"/>
                        </a:solidFill>
                        <a:latin typeface="+mn-lt"/>
                        <a:cs typeface="Comic Sans MS"/>
                      </a:endParaRPr>
                    </a:p>
                  </a:txBody>
                  <a:tcPr>
                    <a:lnL>
                      <a:noFill/>
                    </a:lnL>
                    <a:lnR w="9525" cap="flat" cmpd="sng" algn="ctr">
                      <a:noFill/>
                      <a:prstDash val="solid"/>
                    </a:lnR>
                    <a:lnT w="9525" cap="flat" cmpd="sng" algn="ctr">
                      <a:noFill/>
                      <a:prstDash val="solid"/>
                    </a:lnT>
                    <a:lnB w="9525" cap="flat" cmpd="sng" algn="ctr">
                      <a:noFill/>
                      <a:prstDash val="solid"/>
                    </a:lnB>
                    <a:lnTlToBr w="12700" cmpd="sng">
                      <a:noFill/>
                      <a:prstDash val="solid"/>
                    </a:lnTlToBr>
                    <a:lnBlToTr w="12700" cmpd="sng">
                      <a:noFill/>
                      <a:prstDash val="solid"/>
                    </a:lnBlToTr>
                    <a:solidFill>
                      <a:srgbClr val="FFFFFF"/>
                    </a:solidFill>
                  </a:tcPr>
                </a:tc>
                <a:tc>
                  <a:txBody>
                    <a:bodyPr/>
                    <a:lstStyle/>
                    <a:p>
                      <a:pPr algn="r"/>
                      <a:r>
                        <a:rPr lang="nl-NL" sz="1200" b="0" dirty="0" smtClean="0">
                          <a:solidFill>
                            <a:srgbClr val="000000"/>
                          </a:solidFill>
                        </a:rPr>
                        <a:t>Boer</a:t>
                      </a:r>
                    </a:p>
                    <a:p>
                      <a:pPr algn="r"/>
                      <a:r>
                        <a:rPr lang="nl-NL" sz="1200" b="0" dirty="0" smtClean="0">
                          <a:solidFill>
                            <a:srgbClr val="000000"/>
                          </a:solidFill>
                        </a:rPr>
                        <a:t>Verhaal</a:t>
                      </a:r>
                      <a:endParaRPr lang="nl-NL" sz="1200" b="0" dirty="0">
                        <a:solidFill>
                          <a:srgbClr val="000000"/>
                        </a:solidFill>
                      </a:endParaRPr>
                    </a:p>
                  </a:txBody>
                  <a:tcPr anchor="b">
                    <a:lnL>
                      <a:noFill/>
                    </a:lnL>
                    <a:lnR w="9525" cap="flat" cmpd="sng" algn="ctr">
                      <a:noFill/>
                      <a:prstDash val="solid"/>
                    </a:lnR>
                    <a:lnT w="9525" cap="flat" cmpd="sng" algn="ctr">
                      <a:noFill/>
                      <a:prstDash val="solid"/>
                    </a:lnT>
                    <a:lnB w="9525" cap="flat" cmpd="sng" algn="ctr">
                      <a:noFill/>
                      <a:prstDash val="solid"/>
                    </a:lnB>
                    <a:lnTlToBr w="12700" cmpd="sng">
                      <a:noFill/>
                      <a:prstDash val="solid"/>
                    </a:lnTlToBr>
                    <a:lnBlToTr w="12700" cmpd="sng">
                      <a:noFill/>
                      <a:prstDash val="solid"/>
                    </a:lnBlToTr>
                    <a:solidFill>
                      <a:srgbClr val="FFFFFF"/>
                    </a:solidFill>
                  </a:tcPr>
                </a:tc>
              </a:tr>
            </a:tbl>
          </a:graphicData>
        </a:graphic>
      </p:graphicFrame>
      <p:pic>
        <p:nvPicPr>
          <p:cNvPr id="4" name="Afbeelding 3"/>
          <p:cNvPicPr>
            <a:picLocks noChangeAspect="1"/>
          </p:cNvPicPr>
          <p:nvPr/>
        </p:nvPicPr>
        <p:blipFill>
          <a:blip r:embed="rId3"/>
          <a:stretch>
            <a:fillRect/>
          </a:stretch>
        </p:blipFill>
        <p:spPr>
          <a:xfrm>
            <a:off x="584200" y="228600"/>
            <a:ext cx="7493000" cy="5549503"/>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6" name="Tabel 5"/>
          <p:cNvGraphicFramePr>
            <a:graphicFrameLocks noGrp="1"/>
          </p:cNvGraphicFramePr>
          <p:nvPr/>
        </p:nvGraphicFramePr>
        <p:xfrm>
          <a:off x="214422" y="197967"/>
          <a:ext cx="8755356" cy="4907280"/>
        </p:xfrm>
        <a:graphic>
          <a:graphicData uri="http://schemas.openxmlformats.org/drawingml/2006/table">
            <a:tbl>
              <a:tblPr firstRow="1" bandRow="1">
                <a:tableStyleId>{7E9639D4-E3E2-4D34-9284-5A2195B3D0D7}</a:tableStyleId>
              </a:tblPr>
              <a:tblGrid>
                <a:gridCol w="1939793"/>
                <a:gridCol w="6815563"/>
              </a:tblGrid>
              <a:tr h="175512">
                <a:tc>
                  <a:txBody>
                    <a:bodyPr/>
                    <a:lstStyle/>
                    <a:p>
                      <a:r>
                        <a:rPr lang="nl-NL" sz="1600" b="1" dirty="0" smtClean="0">
                          <a:solidFill>
                            <a:srgbClr val="FFFFFF"/>
                          </a:solidFill>
                        </a:rPr>
                        <a:t>Dag 3 Motivatie</a:t>
                      </a:r>
                      <a:endParaRPr lang="nl-NL" sz="1600" b="1" dirty="0">
                        <a:solidFill>
                          <a:srgbClr val="FFFFFF"/>
                        </a:solidFill>
                      </a:endParaRPr>
                    </a:p>
                  </a:txBody>
                  <a:tcPr>
                    <a:solidFill>
                      <a:schemeClr val="tx1"/>
                    </a:solidFill>
                  </a:tcPr>
                </a:tc>
                <a:tc>
                  <a:txBody>
                    <a:bodyPr/>
                    <a:lstStyle/>
                    <a:p>
                      <a:r>
                        <a:rPr lang="nl-NL" sz="1600" b="1" dirty="0" smtClean="0">
                          <a:solidFill>
                            <a:schemeClr val="bg1"/>
                          </a:solidFill>
                        </a:rPr>
                        <a:t>Introductie magische woorden</a:t>
                      </a:r>
                      <a:endParaRPr lang="nl-NL" sz="1600" b="1" dirty="0">
                        <a:solidFill>
                          <a:schemeClr val="bg1"/>
                        </a:solidFill>
                      </a:endParaRPr>
                    </a:p>
                  </a:txBody>
                  <a:tcPr>
                    <a:solidFill>
                      <a:srgbClr val="000000"/>
                    </a:solidFill>
                  </a:tcPr>
                </a:tc>
              </a:tr>
              <a:tr h="175512">
                <a:tc>
                  <a:txBody>
                    <a:bodyPr/>
                    <a:lstStyle/>
                    <a:p>
                      <a:r>
                        <a:rPr lang="nl-NL" sz="1600" dirty="0" smtClean="0"/>
                        <a:t>Definitie</a:t>
                      </a:r>
                      <a:r>
                        <a:rPr lang="nl-NL" sz="1600" baseline="0" dirty="0" smtClean="0"/>
                        <a:t> het voer</a:t>
                      </a:r>
                      <a:endParaRPr lang="nl-NL" sz="1600"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nl-NL" sz="1600" dirty="0" smtClean="0"/>
                        <a:t>Kijk, hier zie je een foto van</a:t>
                      </a:r>
                      <a:r>
                        <a:rPr lang="nl-NL" sz="1600" dirty="0" smtClean="0"/>
                        <a:t> het voer.</a:t>
                      </a:r>
                      <a:r>
                        <a:rPr lang="nl-NL" sz="1600" baseline="0" dirty="0" smtClean="0"/>
                        <a:t> Het voer is eten dat we aan dieren geven. Wat zien we hier?</a:t>
                      </a:r>
                      <a:endParaRPr lang="nl-NL" sz="1600" b="0" dirty="0" smtClean="0">
                        <a:solidFill>
                          <a:srgbClr val="000000"/>
                        </a:solidFill>
                        <a:latin typeface="Comic Sans MS"/>
                        <a:cs typeface="Comic Sans MS"/>
                      </a:endParaRPr>
                    </a:p>
                  </a:txBody>
                  <a:tcPr/>
                </a:tc>
              </a:tr>
              <a:tr h="175512">
                <a:tc>
                  <a:txBody>
                    <a:bodyPr/>
                    <a:lstStyle/>
                    <a:p>
                      <a:r>
                        <a:rPr lang="nl-NL" sz="1600" dirty="0" smtClean="0"/>
                        <a:t>Vraag over prent</a:t>
                      </a:r>
                      <a:endParaRPr lang="nl-NL" sz="1600" dirty="0"/>
                    </a:p>
                  </a:txBody>
                  <a:tcPr/>
                </a:tc>
                <a:tc>
                  <a:txBody>
                    <a:bodyPr/>
                    <a:lstStyle/>
                    <a:p>
                      <a:r>
                        <a:rPr lang="nl-NL" sz="1600" dirty="0" smtClean="0"/>
                        <a:t>Wie</a:t>
                      </a:r>
                      <a:r>
                        <a:rPr lang="nl-NL" sz="1600" baseline="0" dirty="0" smtClean="0"/>
                        <a:t> eet</a:t>
                      </a:r>
                      <a:r>
                        <a:rPr lang="nl-NL" sz="1600" dirty="0" smtClean="0"/>
                        <a:t> het voer? </a:t>
                      </a:r>
                      <a:r>
                        <a:rPr lang="nl-NL" sz="1600" dirty="0" smtClean="0">
                          <a:sym typeface="Wingdings"/>
                        </a:rPr>
                        <a:t></a:t>
                      </a:r>
                      <a:r>
                        <a:rPr lang="nl-NL" sz="1600" dirty="0" smtClean="0">
                          <a:sym typeface="Wingdings"/>
                        </a:rPr>
                        <a:t> </a:t>
                      </a:r>
                      <a:r>
                        <a:rPr lang="nl-NL" sz="1600" i="1" dirty="0" smtClean="0">
                          <a:sym typeface="Wingdings"/>
                        </a:rPr>
                        <a:t>de</a:t>
                      </a:r>
                      <a:r>
                        <a:rPr lang="nl-NL" sz="1600" i="1" baseline="0" dirty="0" smtClean="0">
                          <a:sym typeface="Wingdings"/>
                        </a:rPr>
                        <a:t> kippen</a:t>
                      </a:r>
                      <a:endParaRPr lang="nl-NL" sz="1600" i="1" dirty="0" smtClean="0"/>
                    </a:p>
                  </a:txBody>
                  <a:tcPr/>
                </a:tc>
              </a:tr>
              <a:tr h="309900">
                <a:tc>
                  <a:txBody>
                    <a:bodyPr/>
                    <a:lstStyle/>
                    <a:p>
                      <a:r>
                        <a:rPr lang="nl-NL" sz="1600" b="1" dirty="0" smtClean="0">
                          <a:solidFill>
                            <a:srgbClr val="FFFFFF"/>
                          </a:solidFill>
                        </a:rPr>
                        <a:t>Dag 3 Verwerking</a:t>
                      </a:r>
                      <a:endParaRPr lang="nl-NL" sz="1600" b="1" dirty="0">
                        <a:solidFill>
                          <a:srgbClr val="FFFFFF"/>
                        </a:solidFill>
                      </a:endParaRPr>
                    </a:p>
                  </a:txBody>
                  <a:tcPr>
                    <a:solidFill>
                      <a:schemeClr val="tx1"/>
                    </a:solidFill>
                  </a:tcPr>
                </a:tc>
                <a:tc>
                  <a:txBody>
                    <a:bodyPr/>
                    <a:lstStyle/>
                    <a:p>
                      <a:r>
                        <a:rPr lang="nl-NL" sz="1600" b="1" dirty="0" smtClean="0">
                          <a:solidFill>
                            <a:schemeClr val="bg1"/>
                          </a:solidFill>
                        </a:rPr>
                        <a:t>Uitgebreide</a:t>
                      </a:r>
                      <a:r>
                        <a:rPr lang="nl-NL" sz="1600" b="1" baseline="0" dirty="0" smtClean="0">
                          <a:solidFill>
                            <a:schemeClr val="bg1"/>
                          </a:solidFill>
                        </a:rPr>
                        <a:t> h</a:t>
                      </a:r>
                      <a:r>
                        <a:rPr lang="nl-NL" sz="1600" b="1" dirty="0" smtClean="0">
                          <a:solidFill>
                            <a:schemeClr val="bg1"/>
                          </a:solidFill>
                        </a:rPr>
                        <a:t>erhaling</a:t>
                      </a:r>
                      <a:r>
                        <a:rPr lang="nl-NL" sz="1600" b="1" baseline="0" dirty="0" smtClean="0">
                          <a:solidFill>
                            <a:schemeClr val="bg1"/>
                          </a:solidFill>
                        </a:rPr>
                        <a:t> magische woorden</a:t>
                      </a:r>
                      <a:endParaRPr lang="nl-NL" sz="1600" b="1" dirty="0">
                        <a:solidFill>
                          <a:schemeClr val="bg1"/>
                        </a:solidFill>
                      </a:endParaRPr>
                    </a:p>
                  </a:txBody>
                  <a:tcPr>
                    <a:solidFill>
                      <a:srgbClr val="000000"/>
                    </a:solidFill>
                  </a:tcPr>
                </a:tc>
              </a:tr>
              <a:tr h="309900">
                <a:tc>
                  <a:txBody>
                    <a:bodyPr/>
                    <a:lstStyle/>
                    <a:p>
                      <a:r>
                        <a:rPr lang="nl-NL" sz="1600" dirty="0" smtClean="0"/>
                        <a:t>Definitie</a:t>
                      </a:r>
                      <a:r>
                        <a:rPr lang="nl-NL" sz="1600" dirty="0" smtClean="0"/>
                        <a:t> het</a:t>
                      </a:r>
                      <a:r>
                        <a:rPr lang="nl-NL" sz="1600" baseline="0" dirty="0" smtClean="0"/>
                        <a:t> voer</a:t>
                      </a:r>
                      <a:endParaRPr lang="nl-NL" sz="1600" dirty="0"/>
                    </a:p>
                  </a:txBody>
                  <a:tcPr/>
                </a:tc>
                <a:tc>
                  <a:txBody>
                    <a:bodyPr/>
                    <a:lstStyle/>
                    <a:p>
                      <a:r>
                        <a:rPr lang="nl-NL" sz="1600" dirty="0" smtClean="0"/>
                        <a:t>Kijk, hier zie je een foto van het voer.</a:t>
                      </a:r>
                      <a:r>
                        <a:rPr lang="nl-NL" sz="1600" baseline="0" dirty="0" smtClean="0"/>
                        <a:t> Het voer is eten dat we aan dieren geven. </a:t>
                      </a:r>
                      <a:endParaRPr lang="nl-NL" sz="1600" dirty="0"/>
                    </a:p>
                  </a:txBody>
                  <a:tcPr/>
                </a:tc>
              </a:tr>
              <a:tr h="309900">
                <a:tc>
                  <a:txBody>
                    <a:bodyPr/>
                    <a:lstStyle/>
                    <a:p>
                      <a:r>
                        <a:rPr lang="nl-NL" sz="1600" dirty="0" smtClean="0"/>
                        <a:t>Link met verhaal</a:t>
                      </a:r>
                      <a:endParaRPr lang="nl-NL" sz="1600" dirty="0"/>
                    </a:p>
                  </a:txBody>
                  <a:tcPr/>
                </a:tc>
                <a:tc>
                  <a:txBody>
                    <a:bodyPr/>
                    <a:lstStyle/>
                    <a:p>
                      <a:r>
                        <a:rPr lang="nl-NL" sz="1600" dirty="0" smtClean="0"/>
                        <a:t>In</a:t>
                      </a:r>
                      <a:r>
                        <a:rPr lang="nl-NL" sz="1600" baseline="0" dirty="0" smtClean="0"/>
                        <a:t> het verhaal moet de boer voer geven aan de kuikens, maar hij is ziek.</a:t>
                      </a:r>
                      <a:endParaRPr lang="nl-NL" sz="1600" dirty="0"/>
                    </a:p>
                  </a:txBody>
                  <a:tcPr/>
                </a:tc>
              </a:tr>
              <a:tr h="309900">
                <a:tc>
                  <a:txBody>
                    <a:bodyPr/>
                    <a:lstStyle/>
                    <a:p>
                      <a:r>
                        <a:rPr lang="nl-NL" sz="1600" dirty="0" smtClean="0"/>
                        <a:t>Eenvoudige vragen</a:t>
                      </a:r>
                      <a:endParaRPr lang="nl-NL" sz="1600" dirty="0"/>
                    </a:p>
                  </a:txBody>
                  <a:tcPr/>
                </a:tc>
                <a:tc>
                  <a:txBody>
                    <a:bodyPr/>
                    <a:lstStyle/>
                    <a:p>
                      <a:r>
                        <a:rPr lang="nl-NL" sz="1600" i="0" dirty="0" smtClean="0"/>
                        <a:t>Hoe noem </a:t>
                      </a:r>
                      <a:r>
                        <a:rPr lang="nl-NL" sz="1600" i="0" dirty="0" smtClean="0"/>
                        <a:t>je</a:t>
                      </a:r>
                      <a:r>
                        <a:rPr lang="nl-NL" sz="1600" i="0" baseline="0" dirty="0" smtClean="0"/>
                        <a:t> eten dat we aan de dieren geven</a:t>
                      </a:r>
                      <a:r>
                        <a:rPr lang="nl-NL" sz="1600" i="0" dirty="0" smtClean="0"/>
                        <a:t>? </a:t>
                      </a:r>
                      <a:r>
                        <a:rPr lang="nl-NL" sz="1600" dirty="0" smtClean="0">
                          <a:sym typeface="Wingdings"/>
                        </a:rPr>
                        <a:t></a:t>
                      </a:r>
                      <a:r>
                        <a:rPr lang="nl-NL" sz="1600" dirty="0" smtClean="0">
                          <a:sym typeface="Wingdings"/>
                        </a:rPr>
                        <a:t> </a:t>
                      </a:r>
                      <a:r>
                        <a:rPr lang="nl-NL" sz="1600" i="1" dirty="0" smtClean="0">
                          <a:sym typeface="Wingdings"/>
                        </a:rPr>
                        <a:t>voer</a:t>
                      </a:r>
                      <a:endParaRPr lang="nl-NL" sz="1600" i="1" dirty="0" smtClean="0"/>
                    </a:p>
                    <a:p>
                      <a:r>
                        <a:rPr lang="nl-NL" sz="1600" i="0" dirty="0" smtClean="0"/>
                        <a:t>Wie</a:t>
                      </a:r>
                      <a:r>
                        <a:rPr lang="nl-NL" sz="1600" i="0" baseline="0" dirty="0" smtClean="0"/>
                        <a:t> eet het voer op</a:t>
                      </a:r>
                      <a:r>
                        <a:rPr lang="nl-NL" sz="1600" i="0" dirty="0" smtClean="0"/>
                        <a:t>, dieren of mensen? </a:t>
                      </a:r>
                      <a:r>
                        <a:rPr lang="nl-NL" sz="1600" i="1" dirty="0" smtClean="0">
                          <a:sym typeface="Wingdings"/>
                        </a:rPr>
                        <a:t></a:t>
                      </a:r>
                      <a:r>
                        <a:rPr lang="nl-NL" sz="1600" i="1" dirty="0" smtClean="0">
                          <a:sym typeface="Wingdings"/>
                        </a:rPr>
                        <a:t> dieren</a:t>
                      </a:r>
                      <a:endParaRPr lang="nl-NL" sz="1600" i="1" baseline="0" dirty="0" smtClean="0">
                        <a:sym typeface="Wingdings"/>
                      </a:endParaRPr>
                    </a:p>
                    <a:p>
                      <a:pPr algn="l"/>
                      <a:r>
                        <a:rPr lang="nl-NL" sz="1600" i="0" baseline="0" dirty="0" smtClean="0">
                          <a:sym typeface="Wingdings"/>
                        </a:rPr>
                        <a:t>Als je de kippen te eten geeft, wat geef je hen dan? </a:t>
                      </a:r>
                      <a:r>
                        <a:rPr lang="nl-NL" sz="1600" i="0" baseline="0" dirty="0" smtClean="0">
                          <a:sym typeface="Wingdings"/>
                        </a:rPr>
                        <a:t></a:t>
                      </a:r>
                      <a:r>
                        <a:rPr lang="nl-NL" sz="1600" i="0" baseline="0" dirty="0" smtClean="0">
                          <a:sym typeface="Wingdings"/>
                        </a:rPr>
                        <a:t> </a:t>
                      </a:r>
                      <a:r>
                        <a:rPr lang="nl-NL" sz="1600" i="1" baseline="0" dirty="0" smtClean="0">
                          <a:sym typeface="Wingdings"/>
                        </a:rPr>
                        <a:t>voer</a:t>
                      </a:r>
                      <a:endParaRPr lang="nl-NL" sz="1600" i="1" dirty="0" smtClean="0"/>
                    </a:p>
                  </a:txBody>
                  <a:tcPr/>
                </a:tc>
              </a:tr>
              <a:tr h="309900">
                <a:tc>
                  <a:txBody>
                    <a:bodyPr/>
                    <a:lstStyle/>
                    <a:p>
                      <a:r>
                        <a:rPr lang="nl-NL" sz="1600" dirty="0" smtClean="0"/>
                        <a:t>Eigen ervaring</a:t>
                      </a:r>
                      <a:endParaRPr lang="nl-NL" sz="1600" dirty="0"/>
                    </a:p>
                  </a:txBody>
                  <a:tcPr/>
                </a:tc>
                <a:tc>
                  <a:txBody>
                    <a:bodyPr/>
                    <a:lstStyle/>
                    <a:p>
                      <a:r>
                        <a:rPr lang="nl-NL" sz="1600" baseline="0" dirty="0" smtClean="0"/>
                        <a:t>Hebben jullie al eens</a:t>
                      </a:r>
                      <a:r>
                        <a:rPr lang="nl-NL" sz="1600" baseline="0" dirty="0" smtClean="0"/>
                        <a:t> dieren gevoerd?</a:t>
                      </a:r>
                      <a:endParaRPr lang="nl-NL" sz="1600" dirty="0"/>
                    </a:p>
                  </a:txBody>
                  <a:tcPr/>
                </a:tc>
              </a:tr>
              <a:tr h="309900">
                <a:tc>
                  <a:txBody>
                    <a:bodyPr/>
                    <a:lstStyle/>
                    <a:p>
                      <a:r>
                        <a:rPr lang="nl-NL" sz="1600" b="1" dirty="0" smtClean="0">
                          <a:solidFill>
                            <a:srgbClr val="FFFFFF"/>
                          </a:solidFill>
                        </a:rPr>
                        <a:t>Dag 4 Motivatie</a:t>
                      </a:r>
                      <a:endParaRPr lang="nl-NL" sz="1600" b="1" dirty="0">
                        <a:solidFill>
                          <a:srgbClr val="FFFFFF"/>
                        </a:solidFill>
                      </a:endParaRPr>
                    </a:p>
                  </a:txBody>
                  <a:tcPr>
                    <a:solidFill>
                      <a:srgbClr val="000000"/>
                    </a:solidFill>
                  </a:tcPr>
                </a:tc>
                <a:tc>
                  <a:txBody>
                    <a:bodyPr/>
                    <a:lstStyle/>
                    <a:p>
                      <a:r>
                        <a:rPr lang="nl-NL" sz="1600" b="1" dirty="0" smtClean="0">
                          <a:solidFill>
                            <a:schemeClr val="bg1"/>
                          </a:solidFill>
                        </a:rPr>
                        <a:t>Beknopte herhaling magische woorden</a:t>
                      </a:r>
                      <a:endParaRPr lang="nl-NL" sz="1600" b="1" dirty="0">
                        <a:solidFill>
                          <a:schemeClr val="bg1"/>
                        </a:solidFill>
                      </a:endParaRPr>
                    </a:p>
                  </a:txBody>
                  <a:tcPr>
                    <a:solidFill>
                      <a:srgbClr val="000000"/>
                    </a:solidFill>
                  </a:tcPr>
                </a:tc>
              </a:tr>
              <a:tr h="309900">
                <a:tc>
                  <a:txBody>
                    <a:bodyPr/>
                    <a:lstStyle/>
                    <a:p>
                      <a:r>
                        <a:rPr lang="nl-NL" sz="1600" dirty="0" smtClean="0"/>
                        <a:t>Definitie</a:t>
                      </a:r>
                      <a:r>
                        <a:rPr lang="nl-NL" sz="1600" dirty="0" smtClean="0"/>
                        <a:t> het</a:t>
                      </a:r>
                      <a:r>
                        <a:rPr lang="nl-NL" sz="1600" baseline="0" dirty="0" smtClean="0"/>
                        <a:t> voer</a:t>
                      </a:r>
                      <a:endParaRPr lang="nl-NL" sz="1600" dirty="0"/>
                    </a:p>
                  </a:txBody>
                  <a:tcPr/>
                </a:tc>
                <a:tc>
                  <a:txBody>
                    <a:bodyPr/>
                    <a:lstStyle/>
                    <a:p>
                      <a:r>
                        <a:rPr lang="nl-NL" sz="1600" dirty="0" smtClean="0"/>
                        <a:t>Kijk, hier zie je een foto van het voer.</a:t>
                      </a:r>
                      <a:r>
                        <a:rPr lang="nl-NL" sz="1600" baseline="0" dirty="0" smtClean="0"/>
                        <a:t> Het voer is eten dat we aan dieren geven. </a:t>
                      </a:r>
                      <a:endParaRPr lang="nl-NL" sz="1600" dirty="0"/>
                    </a:p>
                  </a:txBody>
                  <a:tcPr/>
                </a:tc>
              </a:tr>
              <a:tr h="309900">
                <a:tc>
                  <a:txBody>
                    <a:bodyPr/>
                    <a:lstStyle/>
                    <a:p>
                      <a:r>
                        <a:rPr lang="nl-NL" sz="1600" dirty="0" smtClean="0"/>
                        <a:t>Eenvoudige vragen</a:t>
                      </a:r>
                      <a:endParaRPr lang="nl-NL" sz="1600" dirty="0"/>
                    </a:p>
                  </a:txBody>
                  <a:tcPr/>
                </a:tc>
                <a:tc>
                  <a:txBody>
                    <a:bodyPr/>
                    <a:lstStyle/>
                    <a:p>
                      <a:r>
                        <a:rPr lang="nl-NL" sz="1600" i="0" dirty="0" smtClean="0"/>
                        <a:t>Hoe noem je</a:t>
                      </a:r>
                      <a:r>
                        <a:rPr lang="nl-NL" sz="1600" i="0" baseline="0" dirty="0" smtClean="0"/>
                        <a:t> eten dat we aan de dieren geven</a:t>
                      </a:r>
                      <a:r>
                        <a:rPr lang="nl-NL" sz="1600" i="0" dirty="0" smtClean="0"/>
                        <a:t>? </a:t>
                      </a:r>
                      <a:r>
                        <a:rPr lang="nl-NL" sz="1600" dirty="0" smtClean="0">
                          <a:sym typeface="Wingdings"/>
                        </a:rPr>
                        <a:t> </a:t>
                      </a:r>
                      <a:r>
                        <a:rPr lang="nl-NL" sz="1600" i="1" dirty="0" smtClean="0">
                          <a:sym typeface="Wingdings"/>
                        </a:rPr>
                        <a:t>voer</a:t>
                      </a:r>
                      <a:endParaRPr lang="nl-NL" sz="1600" i="1" dirty="0" smtClean="0"/>
                    </a:p>
                    <a:p>
                      <a:r>
                        <a:rPr lang="nl-NL" sz="1600" i="0" dirty="0" smtClean="0"/>
                        <a:t>Wie</a:t>
                      </a:r>
                      <a:r>
                        <a:rPr lang="nl-NL" sz="1600" i="0" baseline="0" dirty="0" smtClean="0"/>
                        <a:t> eet het voer op</a:t>
                      </a:r>
                      <a:r>
                        <a:rPr lang="nl-NL" sz="1600" i="0" dirty="0" smtClean="0"/>
                        <a:t>, dieren of mensen? </a:t>
                      </a:r>
                      <a:r>
                        <a:rPr lang="nl-NL" sz="1600" i="1" dirty="0" smtClean="0">
                          <a:sym typeface="Wingdings"/>
                        </a:rPr>
                        <a:t> dieren</a:t>
                      </a:r>
                      <a:endParaRPr lang="nl-NL" sz="1600" i="1" baseline="0" dirty="0" smtClean="0">
                        <a:sym typeface="Wingdings"/>
                      </a:endParaRPr>
                    </a:p>
                    <a:p>
                      <a:pPr algn="l"/>
                      <a:r>
                        <a:rPr lang="nl-NL" sz="1600" i="0" baseline="0" dirty="0" smtClean="0">
                          <a:sym typeface="Wingdings"/>
                        </a:rPr>
                        <a:t>Als je de kippen te eten geeft, wat geef je hen dan?  </a:t>
                      </a:r>
                      <a:r>
                        <a:rPr lang="nl-NL" sz="1600" i="1" baseline="0" dirty="0" smtClean="0">
                          <a:sym typeface="Wingdings"/>
                        </a:rPr>
                        <a:t>voer</a:t>
                      </a:r>
                      <a:endParaRPr lang="nl-NL" sz="1600" i="1" dirty="0" smtClean="0"/>
                    </a:p>
                  </a:txBody>
                  <a:tcPr/>
                </a:tc>
              </a:tr>
            </a:tbl>
          </a:graphicData>
        </a:graphic>
      </p:graphicFrame>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9" name="Tabel 8"/>
          <p:cNvGraphicFramePr>
            <a:graphicFrameLocks noGrp="1"/>
          </p:cNvGraphicFramePr>
          <p:nvPr/>
        </p:nvGraphicFramePr>
        <p:xfrm>
          <a:off x="101025" y="6153530"/>
          <a:ext cx="9042975" cy="640080"/>
        </p:xfrm>
        <a:graphic>
          <a:graphicData uri="http://schemas.openxmlformats.org/drawingml/2006/table">
            <a:tbl>
              <a:tblPr firstRow="1" bandRow="1">
                <a:tableStyleId>{7E9639D4-E3E2-4D34-9284-5A2195B3D0D7}</a:tableStyleId>
              </a:tblPr>
              <a:tblGrid>
                <a:gridCol w="1878285"/>
                <a:gridCol w="5756493"/>
                <a:gridCol w="1408197"/>
              </a:tblGrid>
              <a:tr h="173108">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nl-NL" b="1" dirty="0" smtClean="0">
                          <a:solidFill>
                            <a:srgbClr val="000000"/>
                          </a:solidFill>
                          <a:latin typeface="+mn-lt"/>
                        </a:rPr>
                        <a:t>57 DE</a:t>
                      </a:r>
                      <a:r>
                        <a:rPr lang="nl-NL" b="1" baseline="0" dirty="0" smtClean="0">
                          <a:solidFill>
                            <a:srgbClr val="000000"/>
                          </a:solidFill>
                          <a:latin typeface="+mn-lt"/>
                        </a:rPr>
                        <a:t> MEST</a:t>
                      </a:r>
                      <a:endParaRPr lang="nl-NL" b="1" dirty="0" smtClean="0">
                        <a:solidFill>
                          <a:srgbClr val="000000"/>
                        </a:solidFill>
                        <a:latin typeface="+mn-lt"/>
                      </a:endParaRPr>
                    </a:p>
                  </a:txBody>
                  <a:tcPr>
                    <a:lnL w="9525" cap="flat" cmpd="sng" algn="ctr">
                      <a:noFill/>
                      <a:prstDash val="solid"/>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noFill/>
                  </a:tcPr>
                </a:tc>
                <a:tc>
                  <a:txBody>
                    <a:bodyPr/>
                    <a:lstStyle/>
                    <a:p>
                      <a:r>
                        <a:rPr lang="nl-NL" b="0" dirty="0" smtClean="0">
                          <a:solidFill>
                            <a:srgbClr val="000000"/>
                          </a:solidFill>
                          <a:latin typeface="+mn-lt"/>
                          <a:cs typeface="Comic Sans MS"/>
                        </a:rPr>
                        <a:t>De</a:t>
                      </a:r>
                      <a:r>
                        <a:rPr lang="nl-NL" b="0" baseline="0" dirty="0" smtClean="0">
                          <a:solidFill>
                            <a:srgbClr val="000000"/>
                          </a:solidFill>
                          <a:latin typeface="+mn-lt"/>
                          <a:cs typeface="Comic Sans MS"/>
                        </a:rPr>
                        <a:t> m</a:t>
                      </a:r>
                      <a:r>
                        <a:rPr lang="nl-NL" b="0" dirty="0" smtClean="0">
                          <a:solidFill>
                            <a:srgbClr val="000000"/>
                          </a:solidFill>
                          <a:latin typeface="+mn-lt"/>
                          <a:cs typeface="Comic Sans MS"/>
                        </a:rPr>
                        <a:t>est is de </a:t>
                      </a:r>
                      <a:r>
                        <a:rPr lang="nl-NL" b="0" dirty="0" err="1" smtClean="0">
                          <a:solidFill>
                            <a:srgbClr val="000000"/>
                          </a:solidFill>
                          <a:latin typeface="+mn-lt"/>
                          <a:cs typeface="Comic Sans MS"/>
                        </a:rPr>
                        <a:t>kaka</a:t>
                      </a:r>
                      <a:r>
                        <a:rPr lang="nl-NL" b="0" dirty="0" smtClean="0">
                          <a:solidFill>
                            <a:srgbClr val="000000"/>
                          </a:solidFill>
                          <a:latin typeface="+mn-lt"/>
                          <a:cs typeface="Comic Sans MS"/>
                        </a:rPr>
                        <a:t> van dieren. de boer gaat de mest over het veld strooien om zo de planten beter te laten groeien. </a:t>
                      </a:r>
                    </a:p>
                  </a:txBody>
                  <a:tcPr>
                    <a:lnL>
                      <a:noFill/>
                    </a:lnL>
                    <a:lnR w="9525" cap="flat" cmpd="sng" algn="ctr">
                      <a:noFill/>
                      <a:prstDash val="solid"/>
                    </a:lnR>
                    <a:lnT w="9525" cap="flat" cmpd="sng" algn="ctr">
                      <a:noFill/>
                      <a:prstDash val="solid"/>
                    </a:lnT>
                    <a:lnB w="9525" cap="flat" cmpd="sng" algn="ctr">
                      <a:noFill/>
                      <a:prstDash val="solid"/>
                    </a:lnB>
                    <a:lnTlToBr w="12700" cmpd="sng">
                      <a:noFill/>
                      <a:prstDash val="solid"/>
                    </a:lnTlToBr>
                    <a:lnBlToTr w="12700" cmpd="sng">
                      <a:noFill/>
                      <a:prstDash val="solid"/>
                    </a:lnBlToTr>
                    <a:solidFill>
                      <a:srgbClr val="FFFFFF"/>
                    </a:solidFill>
                  </a:tcPr>
                </a:tc>
                <a:tc>
                  <a:txBody>
                    <a:bodyPr/>
                    <a:lstStyle/>
                    <a:p>
                      <a:pPr algn="r"/>
                      <a:r>
                        <a:rPr lang="nl-NL" sz="1200" b="0" dirty="0" smtClean="0">
                          <a:solidFill>
                            <a:srgbClr val="000000"/>
                          </a:solidFill>
                        </a:rPr>
                        <a:t>Boer</a:t>
                      </a:r>
                    </a:p>
                    <a:p>
                      <a:pPr algn="r"/>
                      <a:r>
                        <a:rPr lang="nl-NL" sz="1200" b="0" dirty="0" smtClean="0">
                          <a:solidFill>
                            <a:srgbClr val="000000"/>
                          </a:solidFill>
                        </a:rPr>
                        <a:t>Infoboek</a:t>
                      </a:r>
                      <a:endParaRPr lang="nl-NL" sz="1200" b="0" dirty="0">
                        <a:solidFill>
                          <a:srgbClr val="000000"/>
                        </a:solidFill>
                      </a:endParaRPr>
                    </a:p>
                  </a:txBody>
                  <a:tcPr anchor="b">
                    <a:lnL>
                      <a:noFill/>
                    </a:lnL>
                    <a:lnR w="9525" cap="flat" cmpd="sng" algn="ctr">
                      <a:noFill/>
                      <a:prstDash val="solid"/>
                    </a:lnR>
                    <a:lnT w="9525" cap="flat" cmpd="sng" algn="ctr">
                      <a:noFill/>
                      <a:prstDash val="solid"/>
                    </a:lnT>
                    <a:lnB w="9525" cap="flat" cmpd="sng" algn="ctr">
                      <a:noFill/>
                      <a:prstDash val="solid"/>
                    </a:lnB>
                    <a:lnTlToBr w="12700" cmpd="sng">
                      <a:noFill/>
                      <a:prstDash val="solid"/>
                    </a:lnTlToBr>
                    <a:lnBlToTr w="12700" cmpd="sng">
                      <a:noFill/>
                      <a:prstDash val="solid"/>
                    </a:lnBlToTr>
                    <a:solidFill>
                      <a:srgbClr val="FFFFFF"/>
                    </a:solidFill>
                  </a:tcPr>
                </a:tc>
              </a:tr>
            </a:tbl>
          </a:graphicData>
        </a:graphic>
      </p:graphicFrame>
      <p:pic>
        <p:nvPicPr>
          <p:cNvPr id="5" name="Afbeelding 4"/>
          <p:cNvPicPr>
            <a:picLocks noChangeAspect="1"/>
          </p:cNvPicPr>
          <p:nvPr/>
        </p:nvPicPr>
        <p:blipFill>
          <a:blip r:embed="rId3"/>
          <a:stretch>
            <a:fillRect/>
          </a:stretch>
        </p:blipFill>
        <p:spPr>
          <a:xfrm>
            <a:off x="304800" y="-457200"/>
            <a:ext cx="8534400" cy="640080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6" name="Tabel 5"/>
          <p:cNvGraphicFramePr>
            <a:graphicFrameLocks noGrp="1"/>
          </p:cNvGraphicFramePr>
          <p:nvPr/>
        </p:nvGraphicFramePr>
        <p:xfrm>
          <a:off x="214422" y="197967"/>
          <a:ext cx="8755356" cy="5638800"/>
        </p:xfrm>
        <a:graphic>
          <a:graphicData uri="http://schemas.openxmlformats.org/drawingml/2006/table">
            <a:tbl>
              <a:tblPr firstRow="1" bandRow="1">
                <a:tableStyleId>{7E9639D4-E3E2-4D34-9284-5A2195B3D0D7}</a:tableStyleId>
              </a:tblPr>
              <a:tblGrid>
                <a:gridCol w="1939793"/>
                <a:gridCol w="6815563"/>
              </a:tblGrid>
              <a:tr h="175512">
                <a:tc>
                  <a:txBody>
                    <a:bodyPr/>
                    <a:lstStyle/>
                    <a:p>
                      <a:r>
                        <a:rPr lang="nl-NL" sz="1600" b="1" dirty="0" smtClean="0">
                          <a:solidFill>
                            <a:srgbClr val="FFFFFF"/>
                          </a:solidFill>
                        </a:rPr>
                        <a:t>Dag 3 Motivatie</a:t>
                      </a:r>
                      <a:endParaRPr lang="nl-NL" sz="1600" b="1" dirty="0">
                        <a:solidFill>
                          <a:srgbClr val="FFFFFF"/>
                        </a:solidFill>
                      </a:endParaRPr>
                    </a:p>
                  </a:txBody>
                  <a:tcPr>
                    <a:solidFill>
                      <a:schemeClr val="tx1"/>
                    </a:solidFill>
                  </a:tcPr>
                </a:tc>
                <a:tc>
                  <a:txBody>
                    <a:bodyPr/>
                    <a:lstStyle/>
                    <a:p>
                      <a:r>
                        <a:rPr lang="nl-NL" sz="1600" b="1" dirty="0" smtClean="0">
                          <a:solidFill>
                            <a:schemeClr val="bg1"/>
                          </a:solidFill>
                        </a:rPr>
                        <a:t>Introductie magische woorden</a:t>
                      </a:r>
                      <a:endParaRPr lang="nl-NL" sz="1600" b="1" dirty="0">
                        <a:solidFill>
                          <a:schemeClr val="bg1"/>
                        </a:solidFill>
                      </a:endParaRPr>
                    </a:p>
                  </a:txBody>
                  <a:tcPr>
                    <a:solidFill>
                      <a:srgbClr val="000000"/>
                    </a:solidFill>
                  </a:tcPr>
                </a:tc>
              </a:tr>
              <a:tr h="175512">
                <a:tc>
                  <a:txBody>
                    <a:bodyPr/>
                    <a:lstStyle/>
                    <a:p>
                      <a:r>
                        <a:rPr lang="nl-NL" sz="1600" dirty="0" smtClean="0"/>
                        <a:t>Definitie</a:t>
                      </a:r>
                      <a:r>
                        <a:rPr lang="nl-NL" sz="1600" dirty="0" smtClean="0"/>
                        <a:t> de</a:t>
                      </a:r>
                      <a:r>
                        <a:rPr lang="nl-NL" sz="1600" baseline="0" dirty="0" smtClean="0"/>
                        <a:t> mest</a:t>
                      </a:r>
                      <a:endParaRPr lang="nl-NL" sz="1600"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nl-NL" sz="1600" dirty="0" smtClean="0"/>
                        <a:t>Kijk, hier zie je een foto </a:t>
                      </a:r>
                      <a:r>
                        <a:rPr lang="nl-NL" sz="1600" dirty="0" smtClean="0"/>
                        <a:t>van de mest. De mest is de </a:t>
                      </a:r>
                      <a:r>
                        <a:rPr lang="nl-NL" sz="1600" dirty="0" err="1" smtClean="0"/>
                        <a:t>kaka</a:t>
                      </a:r>
                      <a:r>
                        <a:rPr lang="nl-NL" sz="1600" dirty="0" smtClean="0"/>
                        <a:t> van dieren. de boer gaat de mest over het veld strooien om zo de planten beter te laten groeien. </a:t>
                      </a:r>
                    </a:p>
                    <a:p>
                      <a:pPr marL="0" marR="0" indent="0" algn="l" defTabSz="457200" rtl="0" eaLnBrk="1" fontAlgn="auto" latinLnBrk="0" hangingPunct="1">
                        <a:lnSpc>
                          <a:spcPct val="100000"/>
                        </a:lnSpc>
                        <a:spcBef>
                          <a:spcPts val="0"/>
                        </a:spcBef>
                        <a:spcAft>
                          <a:spcPts val="0"/>
                        </a:spcAft>
                        <a:buClrTx/>
                        <a:buSzTx/>
                        <a:buFontTx/>
                        <a:buNone/>
                        <a:tabLst/>
                        <a:defRPr/>
                      </a:pPr>
                      <a:r>
                        <a:rPr lang="nl-NL" sz="1600" b="0" baseline="0" dirty="0" smtClean="0">
                          <a:solidFill>
                            <a:srgbClr val="000000"/>
                          </a:solidFill>
                        </a:rPr>
                        <a:t>Wat </a:t>
                      </a:r>
                      <a:r>
                        <a:rPr lang="nl-NL" sz="1600" b="0" baseline="0" dirty="0" smtClean="0">
                          <a:solidFill>
                            <a:srgbClr val="000000"/>
                          </a:solidFill>
                        </a:rPr>
                        <a:t>zie je hier?</a:t>
                      </a:r>
                      <a:endParaRPr lang="nl-NL" sz="1600" b="0" dirty="0" smtClean="0">
                        <a:solidFill>
                          <a:srgbClr val="000000"/>
                        </a:solidFill>
                        <a:latin typeface="Comic Sans MS"/>
                        <a:cs typeface="Comic Sans MS"/>
                      </a:endParaRPr>
                    </a:p>
                  </a:txBody>
                  <a:tcPr/>
                </a:tc>
              </a:tr>
              <a:tr h="175512">
                <a:tc>
                  <a:txBody>
                    <a:bodyPr/>
                    <a:lstStyle/>
                    <a:p>
                      <a:r>
                        <a:rPr lang="nl-NL" sz="1600" dirty="0" smtClean="0"/>
                        <a:t>Vraag over prent</a:t>
                      </a:r>
                      <a:endParaRPr lang="nl-NL" sz="1600" dirty="0"/>
                    </a:p>
                  </a:txBody>
                  <a:tcPr/>
                </a:tc>
                <a:tc>
                  <a:txBody>
                    <a:bodyPr/>
                    <a:lstStyle/>
                    <a:p>
                      <a:r>
                        <a:rPr lang="nl-NL" sz="1600" dirty="0" smtClean="0"/>
                        <a:t>Van</a:t>
                      </a:r>
                      <a:r>
                        <a:rPr lang="nl-NL" sz="1600" baseline="0" dirty="0" smtClean="0"/>
                        <a:t> wie komt de mest</a:t>
                      </a:r>
                      <a:r>
                        <a:rPr lang="nl-NL" sz="1600" dirty="0" smtClean="0"/>
                        <a:t>? </a:t>
                      </a:r>
                      <a:r>
                        <a:rPr lang="nl-NL" sz="1600" dirty="0" smtClean="0">
                          <a:sym typeface="Wingdings"/>
                        </a:rPr>
                        <a:t></a:t>
                      </a:r>
                      <a:r>
                        <a:rPr lang="nl-NL" sz="1600" dirty="0" smtClean="0">
                          <a:sym typeface="Wingdings"/>
                        </a:rPr>
                        <a:t> </a:t>
                      </a:r>
                      <a:r>
                        <a:rPr lang="nl-NL" sz="1600" i="1" dirty="0" smtClean="0">
                          <a:sym typeface="Wingdings"/>
                        </a:rPr>
                        <a:t>Van de koe.</a:t>
                      </a:r>
                      <a:endParaRPr lang="nl-NL" sz="1600" i="1" dirty="0" smtClean="0"/>
                    </a:p>
                  </a:txBody>
                  <a:tcPr/>
                </a:tc>
              </a:tr>
              <a:tr h="309900">
                <a:tc>
                  <a:txBody>
                    <a:bodyPr/>
                    <a:lstStyle/>
                    <a:p>
                      <a:r>
                        <a:rPr lang="nl-NL" sz="1600" b="1" dirty="0" smtClean="0">
                          <a:solidFill>
                            <a:srgbClr val="FFFFFF"/>
                          </a:solidFill>
                        </a:rPr>
                        <a:t>Dag 3 Verwerking</a:t>
                      </a:r>
                      <a:endParaRPr lang="nl-NL" sz="1600" b="1" dirty="0">
                        <a:solidFill>
                          <a:srgbClr val="FFFFFF"/>
                        </a:solidFill>
                      </a:endParaRPr>
                    </a:p>
                  </a:txBody>
                  <a:tcPr>
                    <a:solidFill>
                      <a:schemeClr val="tx1"/>
                    </a:solidFill>
                  </a:tcPr>
                </a:tc>
                <a:tc>
                  <a:txBody>
                    <a:bodyPr/>
                    <a:lstStyle/>
                    <a:p>
                      <a:r>
                        <a:rPr lang="nl-NL" sz="1600" b="1" dirty="0" smtClean="0">
                          <a:solidFill>
                            <a:schemeClr val="bg1"/>
                          </a:solidFill>
                        </a:rPr>
                        <a:t>Uitgebreide</a:t>
                      </a:r>
                      <a:r>
                        <a:rPr lang="nl-NL" sz="1600" b="1" baseline="0" dirty="0" smtClean="0">
                          <a:solidFill>
                            <a:schemeClr val="bg1"/>
                          </a:solidFill>
                        </a:rPr>
                        <a:t> h</a:t>
                      </a:r>
                      <a:r>
                        <a:rPr lang="nl-NL" sz="1600" b="1" dirty="0" smtClean="0">
                          <a:solidFill>
                            <a:schemeClr val="bg1"/>
                          </a:solidFill>
                        </a:rPr>
                        <a:t>erhaling</a:t>
                      </a:r>
                      <a:r>
                        <a:rPr lang="nl-NL" sz="1600" b="1" baseline="0" dirty="0" smtClean="0">
                          <a:solidFill>
                            <a:schemeClr val="bg1"/>
                          </a:solidFill>
                        </a:rPr>
                        <a:t> magische woorden</a:t>
                      </a:r>
                      <a:endParaRPr lang="nl-NL" sz="1600" b="1" dirty="0">
                        <a:solidFill>
                          <a:schemeClr val="bg1"/>
                        </a:solidFill>
                      </a:endParaRPr>
                    </a:p>
                  </a:txBody>
                  <a:tcPr>
                    <a:solidFill>
                      <a:srgbClr val="000000"/>
                    </a:solidFill>
                  </a:tcPr>
                </a:tc>
              </a:tr>
              <a:tr h="309900">
                <a:tc>
                  <a:txBody>
                    <a:bodyPr/>
                    <a:lstStyle/>
                    <a:p>
                      <a:r>
                        <a:rPr lang="nl-NL" sz="1600" dirty="0" smtClean="0"/>
                        <a:t>Definitie</a:t>
                      </a:r>
                      <a:r>
                        <a:rPr lang="nl-NL" sz="1600" dirty="0" smtClean="0"/>
                        <a:t> de</a:t>
                      </a:r>
                      <a:r>
                        <a:rPr lang="nl-NL" sz="1600" baseline="0" dirty="0" smtClean="0"/>
                        <a:t> mest</a:t>
                      </a:r>
                      <a:endParaRPr lang="nl-NL" sz="1600"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nl-NL" sz="1600" dirty="0" smtClean="0"/>
                        <a:t>Kijk, hier zie je een foto van de mest. De mest is de </a:t>
                      </a:r>
                      <a:r>
                        <a:rPr lang="nl-NL" sz="1600" dirty="0" err="1" smtClean="0"/>
                        <a:t>kaka</a:t>
                      </a:r>
                      <a:r>
                        <a:rPr lang="nl-NL" sz="1600" dirty="0" smtClean="0"/>
                        <a:t> van dieren. de boer gaat de mest over het veld strooien om zo de planten beter te laten groeien. </a:t>
                      </a:r>
                    </a:p>
                  </a:txBody>
                  <a:tcPr/>
                </a:tc>
              </a:tr>
              <a:tr h="309900">
                <a:tc>
                  <a:txBody>
                    <a:bodyPr/>
                    <a:lstStyle/>
                    <a:p>
                      <a:r>
                        <a:rPr lang="nl-NL" sz="1600" dirty="0" smtClean="0"/>
                        <a:t>Link met verhaal</a:t>
                      </a:r>
                      <a:endParaRPr lang="nl-NL" sz="1600" dirty="0"/>
                    </a:p>
                  </a:txBody>
                  <a:tcPr/>
                </a:tc>
                <a:tc>
                  <a:txBody>
                    <a:bodyPr/>
                    <a:lstStyle/>
                    <a:p>
                      <a:r>
                        <a:rPr lang="nl-NL" sz="1600" dirty="0" smtClean="0"/>
                        <a:t>Ook in ons verhaal strooit de boer de mest</a:t>
                      </a:r>
                      <a:r>
                        <a:rPr lang="nl-NL" sz="1600" baseline="0" dirty="0" smtClean="0"/>
                        <a:t> op het land.</a:t>
                      </a:r>
                      <a:endParaRPr lang="nl-NL" sz="1600" dirty="0"/>
                    </a:p>
                  </a:txBody>
                  <a:tcPr/>
                </a:tc>
              </a:tr>
              <a:tr h="309900">
                <a:tc>
                  <a:txBody>
                    <a:bodyPr/>
                    <a:lstStyle/>
                    <a:p>
                      <a:r>
                        <a:rPr lang="nl-NL" sz="1600" dirty="0" smtClean="0"/>
                        <a:t>Eenvoudige vragen</a:t>
                      </a:r>
                      <a:endParaRPr lang="nl-NL" sz="1600" dirty="0"/>
                    </a:p>
                  </a:txBody>
                  <a:tcPr/>
                </a:tc>
                <a:tc>
                  <a:txBody>
                    <a:bodyPr/>
                    <a:lstStyle/>
                    <a:p>
                      <a:r>
                        <a:rPr lang="nl-NL" sz="1600" i="0" dirty="0" smtClean="0"/>
                        <a:t>Wat is dat, mest? </a:t>
                      </a:r>
                      <a:r>
                        <a:rPr lang="nl-NL" sz="1600" dirty="0" smtClean="0">
                          <a:sym typeface="Wingdings"/>
                        </a:rPr>
                        <a:t> </a:t>
                      </a:r>
                      <a:r>
                        <a:rPr lang="nl-NL" sz="1600" i="1" dirty="0" err="1" smtClean="0">
                          <a:sym typeface="Wingdings"/>
                        </a:rPr>
                        <a:t>kaka</a:t>
                      </a:r>
                      <a:r>
                        <a:rPr lang="nl-NL" sz="1600" i="1" dirty="0" smtClean="0">
                          <a:sym typeface="Wingdings"/>
                        </a:rPr>
                        <a:t> van dieren</a:t>
                      </a:r>
                      <a:endParaRPr lang="nl-NL" sz="1600" i="1" dirty="0" smtClean="0"/>
                    </a:p>
                    <a:p>
                      <a:r>
                        <a:rPr lang="nl-NL" sz="1600" i="0" dirty="0" smtClean="0"/>
                        <a:t>Hoe </a:t>
                      </a:r>
                      <a:r>
                        <a:rPr lang="nl-NL" sz="1600" i="0" dirty="0" smtClean="0"/>
                        <a:t>noem je de</a:t>
                      </a:r>
                      <a:r>
                        <a:rPr lang="nl-NL" sz="1600" i="0" dirty="0" smtClean="0"/>
                        <a:t> </a:t>
                      </a:r>
                      <a:r>
                        <a:rPr lang="nl-NL" sz="1600" i="0" dirty="0" err="1" smtClean="0"/>
                        <a:t>kaka</a:t>
                      </a:r>
                      <a:r>
                        <a:rPr lang="nl-NL" sz="1600" i="0" dirty="0" smtClean="0"/>
                        <a:t> van dieren? </a:t>
                      </a:r>
                      <a:r>
                        <a:rPr lang="nl-NL" sz="1600" dirty="0" smtClean="0">
                          <a:sym typeface="Wingdings"/>
                        </a:rPr>
                        <a:t></a:t>
                      </a:r>
                      <a:r>
                        <a:rPr lang="nl-NL" sz="1600" dirty="0" smtClean="0">
                          <a:sym typeface="Wingdings"/>
                        </a:rPr>
                        <a:t> </a:t>
                      </a:r>
                      <a:r>
                        <a:rPr lang="nl-NL" sz="1600" i="1" dirty="0" smtClean="0">
                          <a:sym typeface="Wingdings"/>
                        </a:rPr>
                        <a:t>mest</a:t>
                      </a:r>
                      <a:endParaRPr lang="nl-NL" sz="1600" i="1" dirty="0" smtClean="0"/>
                    </a:p>
                    <a:p>
                      <a:r>
                        <a:rPr lang="nl-NL" sz="1600" i="0" dirty="0" smtClean="0"/>
                        <a:t>Wat doet de boer op het veld om de planten</a:t>
                      </a:r>
                      <a:r>
                        <a:rPr lang="nl-NL" sz="1600" i="0" baseline="0" dirty="0" smtClean="0"/>
                        <a:t> beter te laten groeien</a:t>
                      </a:r>
                      <a:r>
                        <a:rPr lang="nl-NL" sz="1600" i="0" dirty="0" smtClean="0"/>
                        <a:t>? </a:t>
                      </a:r>
                      <a:r>
                        <a:rPr lang="nl-NL" sz="1600" i="1" dirty="0" smtClean="0">
                          <a:sym typeface="Wingdings"/>
                        </a:rPr>
                        <a:t></a:t>
                      </a:r>
                      <a:r>
                        <a:rPr lang="nl-NL" sz="1600" i="1" dirty="0" smtClean="0">
                          <a:sym typeface="Wingdings"/>
                        </a:rPr>
                        <a:t> mest</a:t>
                      </a:r>
                      <a:endParaRPr lang="nl-NL" sz="1600" i="1" baseline="0" dirty="0" smtClean="0">
                        <a:sym typeface="Wingdings"/>
                      </a:endParaRPr>
                    </a:p>
                  </a:txBody>
                  <a:tcPr/>
                </a:tc>
              </a:tr>
              <a:tr h="309900">
                <a:tc>
                  <a:txBody>
                    <a:bodyPr/>
                    <a:lstStyle/>
                    <a:p>
                      <a:r>
                        <a:rPr lang="nl-NL" sz="1600" dirty="0" smtClean="0"/>
                        <a:t>Eigen ervaring</a:t>
                      </a:r>
                      <a:endParaRPr lang="nl-NL" sz="1600" dirty="0"/>
                    </a:p>
                  </a:txBody>
                  <a:tcPr/>
                </a:tc>
                <a:tc>
                  <a:txBody>
                    <a:bodyPr/>
                    <a:lstStyle/>
                    <a:p>
                      <a:r>
                        <a:rPr lang="nl-NL" sz="1600" baseline="0" dirty="0" smtClean="0"/>
                        <a:t>Hebben jullie al eens</a:t>
                      </a:r>
                      <a:r>
                        <a:rPr lang="nl-NL" sz="1600" baseline="0" dirty="0" smtClean="0"/>
                        <a:t> mest gezien of geroken?</a:t>
                      </a:r>
                      <a:endParaRPr lang="nl-NL" sz="1600" dirty="0"/>
                    </a:p>
                  </a:txBody>
                  <a:tcPr/>
                </a:tc>
              </a:tr>
              <a:tr h="309900">
                <a:tc>
                  <a:txBody>
                    <a:bodyPr/>
                    <a:lstStyle/>
                    <a:p>
                      <a:r>
                        <a:rPr lang="nl-NL" sz="1600" b="1" dirty="0" smtClean="0">
                          <a:solidFill>
                            <a:srgbClr val="FFFFFF"/>
                          </a:solidFill>
                        </a:rPr>
                        <a:t>Dag 4 Motivatie</a:t>
                      </a:r>
                      <a:endParaRPr lang="nl-NL" sz="1600" b="1" dirty="0">
                        <a:solidFill>
                          <a:srgbClr val="FFFFFF"/>
                        </a:solidFill>
                      </a:endParaRPr>
                    </a:p>
                  </a:txBody>
                  <a:tcPr>
                    <a:solidFill>
                      <a:srgbClr val="000000"/>
                    </a:solidFill>
                  </a:tcPr>
                </a:tc>
                <a:tc>
                  <a:txBody>
                    <a:bodyPr/>
                    <a:lstStyle/>
                    <a:p>
                      <a:r>
                        <a:rPr lang="nl-NL" sz="1600" b="1" dirty="0" smtClean="0">
                          <a:solidFill>
                            <a:schemeClr val="bg1"/>
                          </a:solidFill>
                        </a:rPr>
                        <a:t>Beknopte herhaling magische woorden</a:t>
                      </a:r>
                      <a:endParaRPr lang="nl-NL" sz="1600" b="1" dirty="0">
                        <a:solidFill>
                          <a:schemeClr val="bg1"/>
                        </a:solidFill>
                      </a:endParaRPr>
                    </a:p>
                  </a:txBody>
                  <a:tcPr>
                    <a:solidFill>
                      <a:srgbClr val="000000"/>
                    </a:solidFill>
                  </a:tcPr>
                </a:tc>
              </a:tr>
              <a:tr h="309900">
                <a:tc>
                  <a:txBody>
                    <a:bodyPr/>
                    <a:lstStyle/>
                    <a:p>
                      <a:r>
                        <a:rPr lang="nl-NL" sz="1600" dirty="0" smtClean="0"/>
                        <a:t>Definitie</a:t>
                      </a:r>
                      <a:r>
                        <a:rPr lang="nl-NL" sz="1600" dirty="0" smtClean="0"/>
                        <a:t> de</a:t>
                      </a:r>
                      <a:r>
                        <a:rPr lang="nl-NL" sz="1600" baseline="0" dirty="0" smtClean="0"/>
                        <a:t> mest</a:t>
                      </a:r>
                      <a:endParaRPr lang="nl-NL" sz="1600"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nl-NL" sz="1600" dirty="0" smtClean="0"/>
                        <a:t>Kijk, hier zie je een foto van de mest. De mest is de </a:t>
                      </a:r>
                      <a:r>
                        <a:rPr lang="nl-NL" sz="1600" dirty="0" err="1" smtClean="0"/>
                        <a:t>kaka</a:t>
                      </a:r>
                      <a:r>
                        <a:rPr lang="nl-NL" sz="1600" dirty="0" smtClean="0"/>
                        <a:t> van dieren. de boer gaat de mest over het veld strooien om zo de planten beter te laten groeien. </a:t>
                      </a:r>
                    </a:p>
                  </a:txBody>
                  <a:tcPr/>
                </a:tc>
              </a:tr>
              <a:tr h="309900">
                <a:tc>
                  <a:txBody>
                    <a:bodyPr/>
                    <a:lstStyle/>
                    <a:p>
                      <a:r>
                        <a:rPr lang="nl-NL" sz="1600" dirty="0" smtClean="0"/>
                        <a:t>Eenvoudige vragen</a:t>
                      </a:r>
                      <a:endParaRPr lang="nl-NL" sz="1600" dirty="0"/>
                    </a:p>
                  </a:txBody>
                  <a:tcPr/>
                </a:tc>
                <a:tc>
                  <a:txBody>
                    <a:bodyPr/>
                    <a:lstStyle/>
                    <a:p>
                      <a:r>
                        <a:rPr lang="nl-NL" sz="1600" i="0" dirty="0" smtClean="0"/>
                        <a:t>Wat is dat, mest? </a:t>
                      </a:r>
                      <a:r>
                        <a:rPr lang="nl-NL" sz="1600" dirty="0" smtClean="0">
                          <a:sym typeface="Wingdings"/>
                        </a:rPr>
                        <a:t> </a:t>
                      </a:r>
                      <a:r>
                        <a:rPr lang="nl-NL" sz="1600" i="1" dirty="0" err="1" smtClean="0">
                          <a:sym typeface="Wingdings"/>
                        </a:rPr>
                        <a:t>kaka</a:t>
                      </a:r>
                      <a:r>
                        <a:rPr lang="nl-NL" sz="1600" i="1" dirty="0" smtClean="0">
                          <a:sym typeface="Wingdings"/>
                        </a:rPr>
                        <a:t> van dieren</a:t>
                      </a:r>
                      <a:endParaRPr lang="nl-NL" sz="1600" i="1" dirty="0" smtClean="0"/>
                    </a:p>
                    <a:p>
                      <a:r>
                        <a:rPr lang="nl-NL" sz="1600" i="0" dirty="0" smtClean="0"/>
                        <a:t>Hoe noem je de </a:t>
                      </a:r>
                      <a:r>
                        <a:rPr lang="nl-NL" sz="1600" i="0" dirty="0" err="1" smtClean="0"/>
                        <a:t>kaka</a:t>
                      </a:r>
                      <a:r>
                        <a:rPr lang="nl-NL" sz="1600" i="0" dirty="0" smtClean="0"/>
                        <a:t> van dieren? </a:t>
                      </a:r>
                      <a:r>
                        <a:rPr lang="nl-NL" sz="1600" dirty="0" smtClean="0">
                          <a:sym typeface="Wingdings"/>
                        </a:rPr>
                        <a:t> </a:t>
                      </a:r>
                      <a:r>
                        <a:rPr lang="nl-NL" sz="1600" i="1" dirty="0" smtClean="0">
                          <a:sym typeface="Wingdings"/>
                        </a:rPr>
                        <a:t>mest</a:t>
                      </a:r>
                      <a:endParaRPr lang="nl-NL" sz="1600" i="1" dirty="0" smtClean="0"/>
                    </a:p>
                    <a:p>
                      <a:r>
                        <a:rPr lang="nl-NL" sz="1600" i="0" dirty="0" smtClean="0"/>
                        <a:t>Wat doet de boer op het veld om de planten</a:t>
                      </a:r>
                      <a:r>
                        <a:rPr lang="nl-NL" sz="1600" i="0" baseline="0" dirty="0" smtClean="0"/>
                        <a:t> beter te laten groeien</a:t>
                      </a:r>
                      <a:r>
                        <a:rPr lang="nl-NL" sz="1600" i="0" dirty="0" smtClean="0"/>
                        <a:t>? </a:t>
                      </a:r>
                      <a:r>
                        <a:rPr lang="nl-NL" sz="1600" i="1" dirty="0" smtClean="0">
                          <a:sym typeface="Wingdings"/>
                        </a:rPr>
                        <a:t> mest</a:t>
                      </a:r>
                      <a:endParaRPr lang="nl-NL" sz="1600" i="1" baseline="0" dirty="0" smtClean="0">
                        <a:sym typeface="Wingdings"/>
                      </a:endParaRPr>
                    </a:p>
                  </a:txBody>
                  <a:tcPr/>
                </a:tc>
              </a:tr>
            </a:tbl>
          </a:graphicData>
        </a:graphic>
      </p:graphicFrame>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9" name="Tabel 8"/>
          <p:cNvGraphicFramePr>
            <a:graphicFrameLocks noGrp="1"/>
          </p:cNvGraphicFramePr>
          <p:nvPr/>
        </p:nvGraphicFramePr>
        <p:xfrm>
          <a:off x="101025" y="5943600"/>
          <a:ext cx="9042975" cy="914399"/>
        </p:xfrm>
        <a:graphic>
          <a:graphicData uri="http://schemas.openxmlformats.org/drawingml/2006/table">
            <a:tbl>
              <a:tblPr firstRow="1" bandRow="1">
                <a:tableStyleId>{7E9639D4-E3E2-4D34-9284-5A2195B3D0D7}</a:tableStyleId>
              </a:tblPr>
              <a:tblGrid>
                <a:gridCol w="1878285"/>
                <a:gridCol w="5756493"/>
                <a:gridCol w="1408197"/>
              </a:tblGrid>
              <a:tr h="173108">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nl-NL" b="1" dirty="0" smtClean="0">
                          <a:solidFill>
                            <a:srgbClr val="000000"/>
                          </a:solidFill>
                          <a:latin typeface="+mn-lt"/>
                        </a:rPr>
                        <a:t>58 DE</a:t>
                      </a:r>
                      <a:r>
                        <a:rPr lang="nl-NL" b="1" baseline="0" dirty="0" smtClean="0">
                          <a:solidFill>
                            <a:srgbClr val="000000"/>
                          </a:solidFill>
                          <a:latin typeface="+mn-lt"/>
                        </a:rPr>
                        <a:t> STAL</a:t>
                      </a:r>
                      <a:endParaRPr lang="nl-NL" b="1" dirty="0" smtClean="0">
                        <a:solidFill>
                          <a:srgbClr val="000000"/>
                        </a:solidFill>
                        <a:latin typeface="+mn-lt"/>
                      </a:endParaRPr>
                    </a:p>
                  </a:txBody>
                  <a:tcPr>
                    <a:lnL w="9525" cap="flat" cmpd="sng" algn="ctr">
                      <a:noFill/>
                      <a:prstDash val="solid"/>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noFill/>
                  </a:tcPr>
                </a:tc>
                <a:tc>
                  <a:txBody>
                    <a:bodyPr/>
                    <a:lstStyle/>
                    <a:p>
                      <a:r>
                        <a:rPr lang="nl-NL" b="0" dirty="0" smtClean="0">
                          <a:solidFill>
                            <a:srgbClr val="000000"/>
                          </a:solidFill>
                          <a:latin typeface="+mn-lt"/>
                          <a:cs typeface="Comic Sans MS"/>
                        </a:rPr>
                        <a:t>De stal is een huis voor de boerderijdieren, waar ze kunnen schuilen, eten en slapen. (Soms gebruikt de boer zijn stal ook om </a:t>
                      </a:r>
                      <a:r>
                        <a:rPr lang="nl-NL" b="0" dirty="0" smtClean="0">
                          <a:solidFill>
                            <a:srgbClr val="000000"/>
                          </a:solidFill>
                          <a:latin typeface="+mn-lt"/>
                          <a:cs typeface="Comic Sans MS"/>
                        </a:rPr>
                        <a:t>materiaal of</a:t>
                      </a:r>
                      <a:r>
                        <a:rPr lang="nl-NL" b="0" baseline="0" dirty="0" smtClean="0">
                          <a:solidFill>
                            <a:srgbClr val="000000"/>
                          </a:solidFill>
                          <a:latin typeface="+mn-lt"/>
                          <a:cs typeface="Comic Sans MS"/>
                        </a:rPr>
                        <a:t> gereedschap </a:t>
                      </a:r>
                      <a:r>
                        <a:rPr lang="nl-NL" b="0" baseline="0" dirty="0" smtClean="0">
                          <a:solidFill>
                            <a:srgbClr val="000000"/>
                          </a:solidFill>
                          <a:latin typeface="+mn-lt"/>
                          <a:cs typeface="Comic Sans MS"/>
                        </a:rPr>
                        <a:t>te bewaren.</a:t>
                      </a:r>
                      <a:r>
                        <a:rPr lang="nl-NL" b="0" dirty="0" smtClean="0">
                          <a:solidFill>
                            <a:srgbClr val="000000"/>
                          </a:solidFill>
                          <a:latin typeface="+mn-lt"/>
                          <a:cs typeface="Comic Sans MS"/>
                        </a:rPr>
                        <a:t>)</a:t>
                      </a:r>
                      <a:endParaRPr lang="nl-NL" b="0" dirty="0">
                        <a:solidFill>
                          <a:srgbClr val="000000"/>
                        </a:solidFill>
                        <a:latin typeface="+mn-lt"/>
                        <a:cs typeface="Comic Sans MS"/>
                      </a:endParaRPr>
                    </a:p>
                  </a:txBody>
                  <a:tcPr>
                    <a:lnL>
                      <a:noFill/>
                    </a:lnL>
                    <a:lnR w="9525" cap="flat" cmpd="sng" algn="ctr">
                      <a:noFill/>
                      <a:prstDash val="solid"/>
                    </a:lnR>
                    <a:lnT w="9525" cap="flat" cmpd="sng" algn="ctr">
                      <a:noFill/>
                      <a:prstDash val="solid"/>
                    </a:lnT>
                    <a:lnB w="9525" cap="flat" cmpd="sng" algn="ctr">
                      <a:noFill/>
                      <a:prstDash val="solid"/>
                    </a:lnB>
                    <a:lnTlToBr w="12700" cmpd="sng">
                      <a:noFill/>
                      <a:prstDash val="solid"/>
                    </a:lnTlToBr>
                    <a:lnBlToTr w="12700" cmpd="sng">
                      <a:noFill/>
                      <a:prstDash val="solid"/>
                    </a:lnBlToTr>
                    <a:solidFill>
                      <a:srgbClr val="FFFFFF"/>
                    </a:solidFill>
                  </a:tcPr>
                </a:tc>
                <a:tc>
                  <a:txBody>
                    <a:bodyPr/>
                    <a:lstStyle/>
                    <a:p>
                      <a:pPr algn="r"/>
                      <a:r>
                        <a:rPr lang="nl-NL" sz="1200" b="0" dirty="0" smtClean="0">
                          <a:solidFill>
                            <a:srgbClr val="000000"/>
                          </a:solidFill>
                        </a:rPr>
                        <a:t>Boer</a:t>
                      </a:r>
                    </a:p>
                    <a:p>
                      <a:pPr algn="r"/>
                      <a:r>
                        <a:rPr lang="nl-NL" sz="1200" b="0" dirty="0" smtClean="0">
                          <a:solidFill>
                            <a:srgbClr val="000000"/>
                          </a:solidFill>
                        </a:rPr>
                        <a:t>Infoboek</a:t>
                      </a:r>
                      <a:endParaRPr lang="nl-NL" sz="1200" b="0" dirty="0">
                        <a:solidFill>
                          <a:srgbClr val="000000"/>
                        </a:solidFill>
                      </a:endParaRPr>
                    </a:p>
                  </a:txBody>
                  <a:tcPr anchor="b">
                    <a:lnL>
                      <a:noFill/>
                    </a:lnL>
                    <a:lnR w="9525" cap="flat" cmpd="sng" algn="ctr">
                      <a:noFill/>
                      <a:prstDash val="solid"/>
                    </a:lnR>
                    <a:lnT w="9525" cap="flat" cmpd="sng" algn="ctr">
                      <a:noFill/>
                      <a:prstDash val="solid"/>
                    </a:lnT>
                    <a:lnB w="9525" cap="flat" cmpd="sng" algn="ctr">
                      <a:noFill/>
                      <a:prstDash val="solid"/>
                    </a:lnB>
                    <a:lnTlToBr w="12700" cmpd="sng">
                      <a:noFill/>
                      <a:prstDash val="solid"/>
                    </a:lnTlToBr>
                    <a:lnBlToTr w="12700" cmpd="sng">
                      <a:noFill/>
                      <a:prstDash val="solid"/>
                    </a:lnBlToTr>
                    <a:solidFill>
                      <a:srgbClr val="FFFFFF"/>
                    </a:solidFill>
                  </a:tcPr>
                </a:tc>
              </a:tr>
            </a:tbl>
          </a:graphicData>
        </a:graphic>
      </p:graphicFrame>
      <p:pic>
        <p:nvPicPr>
          <p:cNvPr id="5" name="Afbeelding 4"/>
          <p:cNvPicPr>
            <a:picLocks noChangeAspect="1"/>
          </p:cNvPicPr>
          <p:nvPr/>
        </p:nvPicPr>
        <p:blipFill>
          <a:blip r:embed="rId3"/>
          <a:stretch>
            <a:fillRect/>
          </a:stretch>
        </p:blipFill>
        <p:spPr>
          <a:xfrm>
            <a:off x="660400" y="152400"/>
            <a:ext cx="7721600" cy="5791200"/>
          </a:xfrm>
          <a:prstGeom prst="rect">
            <a:avLst/>
          </a:prstGeom>
        </p:spPr>
      </p:pic>
    </p:spTree>
  </p:cSld>
  <p:clrMapOvr>
    <a:masterClrMapping/>
  </p:clrMapOvr>
</p:sld>
</file>

<file path=ppt/theme/theme1.xml><?xml version="1.0" encoding="utf-8"?>
<a:theme xmlns:a="http://schemas.openxmlformats.org/drawingml/2006/main" name="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2625</TotalTime>
  <Words>2039</Words>
  <Application>Microsoft Macintosh PowerPoint</Application>
  <PresentationFormat>Diavoorstelling (4:3)</PresentationFormat>
  <Paragraphs>205</Paragraphs>
  <Slides>12</Slides>
  <Notes>6</Notes>
  <HiddenSlides>0</HiddenSlides>
  <MMClips>0</MMClips>
  <ScaleCrop>false</ScaleCrop>
  <HeadingPairs>
    <vt:vector size="4" baseType="variant">
      <vt:variant>
        <vt:lpstr>Ontwerpsjabloon</vt:lpstr>
      </vt:variant>
      <vt:variant>
        <vt:i4>1</vt:i4>
      </vt:variant>
      <vt:variant>
        <vt:lpstr>Diatitels</vt:lpstr>
      </vt:variant>
      <vt:variant>
        <vt:i4>12</vt:i4>
      </vt:variant>
    </vt:vector>
  </HeadingPairs>
  <TitlesOfParts>
    <vt:vector size="13" baseType="lpstr">
      <vt:lpstr>Kantoorthema</vt:lpstr>
      <vt:lpstr>Dia 1</vt:lpstr>
      <vt:lpstr>Dia 2</vt:lpstr>
      <vt:lpstr>Dia 3</vt:lpstr>
      <vt:lpstr>Dia 4</vt:lpstr>
      <vt:lpstr>Dia 5</vt:lpstr>
      <vt:lpstr>Dia 6</vt:lpstr>
      <vt:lpstr>Dia 7</vt:lpstr>
      <vt:lpstr>Dia 8</vt:lpstr>
      <vt:lpstr>Dia 9</vt:lpstr>
      <vt:lpstr>Dia 10</vt:lpstr>
      <vt:lpstr>Dia 11</vt:lpstr>
      <vt:lpstr>Dia 12</vt:lpstr>
    </vt:vector>
  </TitlesOfParts>
  <Company>Hewlett-Packard</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vicky</dc:creator>
  <cp:lastModifiedBy>Helena Taelman</cp:lastModifiedBy>
  <cp:revision>7</cp:revision>
  <dcterms:created xsi:type="dcterms:W3CDTF">2015-02-16T14:23:52Z</dcterms:created>
  <dcterms:modified xsi:type="dcterms:W3CDTF">2015-02-17T12:19:42Z</dcterms:modified>
</cp:coreProperties>
</file>